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5"/>
  </p:notesMasterIdLst>
  <p:handoutMasterIdLst>
    <p:handoutMasterId r:id="rId46"/>
  </p:handoutMasterIdLst>
  <p:sldIdLst>
    <p:sldId id="256" r:id="rId2"/>
    <p:sldId id="257" r:id="rId3"/>
    <p:sldId id="258" r:id="rId4"/>
    <p:sldId id="266" r:id="rId5"/>
    <p:sldId id="259" r:id="rId6"/>
    <p:sldId id="260" r:id="rId7"/>
    <p:sldId id="273" r:id="rId8"/>
    <p:sldId id="265" r:id="rId9"/>
    <p:sldId id="262" r:id="rId10"/>
    <p:sldId id="267" r:id="rId11"/>
    <p:sldId id="270" r:id="rId12"/>
    <p:sldId id="272" r:id="rId13"/>
    <p:sldId id="290" r:id="rId14"/>
    <p:sldId id="291" r:id="rId15"/>
    <p:sldId id="268" r:id="rId16"/>
    <p:sldId id="269" r:id="rId17"/>
    <p:sldId id="271" r:id="rId18"/>
    <p:sldId id="274" r:id="rId19"/>
    <p:sldId id="275" r:id="rId20"/>
    <p:sldId id="276" r:id="rId21"/>
    <p:sldId id="278" r:id="rId22"/>
    <p:sldId id="279" r:id="rId23"/>
    <p:sldId id="280" r:id="rId24"/>
    <p:sldId id="289" r:id="rId25"/>
    <p:sldId id="281" r:id="rId26"/>
    <p:sldId id="282" r:id="rId27"/>
    <p:sldId id="283" r:id="rId28"/>
    <p:sldId id="284" r:id="rId29"/>
    <p:sldId id="285" r:id="rId30"/>
    <p:sldId id="286" r:id="rId31"/>
    <p:sldId id="287" r:id="rId32"/>
    <p:sldId id="288" r:id="rId33"/>
    <p:sldId id="292" r:id="rId34"/>
    <p:sldId id="293" r:id="rId35"/>
    <p:sldId id="302" r:id="rId36"/>
    <p:sldId id="294" r:id="rId37"/>
    <p:sldId id="295" r:id="rId38"/>
    <p:sldId id="296" r:id="rId39"/>
    <p:sldId id="297" r:id="rId40"/>
    <p:sldId id="298" r:id="rId41"/>
    <p:sldId id="299" r:id="rId42"/>
    <p:sldId id="300" r:id="rId43"/>
    <p:sldId id="301" r:id="rId4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D65D67-EC24-4801-AC39-E2E4EB7A4DBC}" v="4" dt="2024-02-06T01:47:05.784"/>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484" autoAdjust="0"/>
  </p:normalViewPr>
  <p:slideViewPr>
    <p:cSldViewPr snapToGrid="0">
      <p:cViewPr varScale="1">
        <p:scale>
          <a:sx n="70" d="100"/>
          <a:sy n="70" d="100"/>
        </p:scale>
        <p:origin x="1094" y="43"/>
      </p:cViewPr>
      <p:guideLst/>
    </p:cSldViewPr>
  </p:slideViewPr>
  <p:notesTextViewPr>
    <p:cViewPr>
      <p:scale>
        <a:sx n="1" d="1"/>
        <a:sy n="1" d="1"/>
      </p:scale>
      <p:origin x="0" y="0"/>
    </p:cViewPr>
  </p:notesTextViewPr>
  <p:notesViewPr>
    <p:cSldViewPr snapToGrid="0">
      <p:cViewPr varScale="1">
        <p:scale>
          <a:sx n="61" d="100"/>
          <a:sy n="61" d="100"/>
        </p:scale>
        <p:origin x="3168" y="4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oleObject" Target="file:///D:\Asesoramiento%20EPS'S\Convida\Operativo\Liquidaci&#243;n\SNS\Rendici&#243;n%20de%20Cuentas\2022\ACTIVOS%20Y%20PASIVOS%20DICIEMBRE%2020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D:\Asesoramiento%20EPS'S\Convida\Operativo\Liquidaci&#243;n\SNS\Rendici&#243;n%20de%20Cuentas\2022\ACTIVOS%20Y%20PASIVOS%20DICIEMBRE%20202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Libro2"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Libro4"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Libro4"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Libro4"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Libro4"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EEFF!$B$1</c:f>
              <c:strCache>
                <c:ptCount val="1"/>
                <c:pt idx="0">
                  <c:v>15/09/2022</c:v>
                </c:pt>
              </c:strCache>
            </c:strRef>
          </c:tx>
          <c:spPr>
            <a:solidFill>
              <a:schemeClr val="accent1"/>
            </a:solidFill>
            <a:ln>
              <a:solidFill>
                <a:schemeClr val="accent1">
                  <a:lumMod val="75000"/>
                </a:schemeClr>
              </a:solidFill>
            </a:ln>
            <a:effectLst/>
          </c:spPr>
          <c:invertIfNegative val="0"/>
          <c:cat>
            <c:strRef>
              <c:f>EEFF!$A$2:$A$4</c:f>
              <c:strCache>
                <c:ptCount val="3"/>
                <c:pt idx="0">
                  <c:v>Activo</c:v>
                </c:pt>
                <c:pt idx="1">
                  <c:v>Pasivo</c:v>
                </c:pt>
                <c:pt idx="2">
                  <c:v>Patrimonio</c:v>
                </c:pt>
              </c:strCache>
            </c:strRef>
          </c:cat>
          <c:val>
            <c:numRef>
              <c:f>EEFF!$B$2:$B$4</c:f>
              <c:numCache>
                <c:formatCode>_(* #,##0_);_(* \(#,##0\);_(* "-"_);_(@_)</c:formatCode>
                <c:ptCount val="3"/>
                <c:pt idx="0">
                  <c:v>177158606661.28</c:v>
                </c:pt>
                <c:pt idx="1">
                  <c:v>-376099756614.48999</c:v>
                </c:pt>
                <c:pt idx="2">
                  <c:v>-198941149953.20999</c:v>
                </c:pt>
              </c:numCache>
            </c:numRef>
          </c:val>
          <c:extLst>
            <c:ext xmlns:c16="http://schemas.microsoft.com/office/drawing/2014/chart" uri="{C3380CC4-5D6E-409C-BE32-E72D297353CC}">
              <c16:uniqueId val="{00000000-D0B3-42CC-9C59-023BC106D8C8}"/>
            </c:ext>
          </c:extLst>
        </c:ser>
        <c:ser>
          <c:idx val="1"/>
          <c:order val="1"/>
          <c:tx>
            <c:strRef>
              <c:f>EEFF!$C$1</c:f>
              <c:strCache>
                <c:ptCount val="1"/>
                <c:pt idx="0">
                  <c:v>31/12/2022</c:v>
                </c:pt>
              </c:strCache>
            </c:strRef>
          </c:tx>
          <c:spPr>
            <a:solidFill>
              <a:schemeClr val="accent2"/>
            </a:solidFill>
            <a:ln>
              <a:solidFill>
                <a:schemeClr val="accent2">
                  <a:lumMod val="75000"/>
                </a:schemeClr>
              </a:solidFill>
            </a:ln>
            <a:effectLst/>
          </c:spPr>
          <c:invertIfNegative val="0"/>
          <c:cat>
            <c:strRef>
              <c:f>EEFF!$A$2:$A$4</c:f>
              <c:strCache>
                <c:ptCount val="3"/>
                <c:pt idx="0">
                  <c:v>Activo</c:v>
                </c:pt>
                <c:pt idx="1">
                  <c:v>Pasivo</c:v>
                </c:pt>
                <c:pt idx="2">
                  <c:v>Patrimonio</c:v>
                </c:pt>
              </c:strCache>
            </c:strRef>
          </c:cat>
          <c:val>
            <c:numRef>
              <c:f>EEFF!$C$2:$C$4</c:f>
              <c:numCache>
                <c:formatCode>_(* #,##0_);_(* \(#,##0\);_(* "-"_);_(@_)</c:formatCode>
                <c:ptCount val="3"/>
                <c:pt idx="0">
                  <c:v>166771982540.29999</c:v>
                </c:pt>
                <c:pt idx="1">
                  <c:v>-375657957920</c:v>
                </c:pt>
                <c:pt idx="2">
                  <c:v>-208885975379.70001</c:v>
                </c:pt>
              </c:numCache>
            </c:numRef>
          </c:val>
          <c:extLst>
            <c:ext xmlns:c16="http://schemas.microsoft.com/office/drawing/2014/chart" uri="{C3380CC4-5D6E-409C-BE32-E72D297353CC}">
              <c16:uniqueId val="{00000001-D0B3-42CC-9C59-023BC106D8C8}"/>
            </c:ext>
          </c:extLst>
        </c:ser>
        <c:ser>
          <c:idx val="2"/>
          <c:order val="2"/>
          <c:tx>
            <c:strRef>
              <c:f>EEFF!$D$1</c:f>
              <c:strCache>
                <c:ptCount val="1"/>
                <c:pt idx="0">
                  <c:v>VARIACIÓN</c:v>
                </c:pt>
              </c:strCache>
            </c:strRef>
          </c:tx>
          <c:spPr>
            <a:solidFill>
              <a:schemeClr val="accent3"/>
            </a:solidFill>
            <a:ln>
              <a:solidFill>
                <a:schemeClr val="accent3">
                  <a:lumMod val="75000"/>
                </a:schemeClr>
              </a:solidFill>
            </a:ln>
            <a:effectLst/>
          </c:spPr>
          <c:invertIfNegative val="0"/>
          <c:cat>
            <c:strRef>
              <c:f>EEFF!$A$2:$A$4</c:f>
              <c:strCache>
                <c:ptCount val="3"/>
                <c:pt idx="0">
                  <c:v>Activo</c:v>
                </c:pt>
                <c:pt idx="1">
                  <c:v>Pasivo</c:v>
                </c:pt>
                <c:pt idx="2">
                  <c:v>Patrimonio</c:v>
                </c:pt>
              </c:strCache>
            </c:strRef>
          </c:cat>
          <c:val>
            <c:numRef>
              <c:f>EEFF!$D$2:$D$4</c:f>
              <c:numCache>
                <c:formatCode>_(* #,##0_);_(* \(#,##0\);_(* "-"_);_(@_)</c:formatCode>
                <c:ptCount val="3"/>
                <c:pt idx="0">
                  <c:v>-10386624120.980011</c:v>
                </c:pt>
                <c:pt idx="1">
                  <c:v>441798694.48999023</c:v>
                </c:pt>
                <c:pt idx="2">
                  <c:v>-9944825426.4900208</c:v>
                </c:pt>
              </c:numCache>
            </c:numRef>
          </c:val>
          <c:extLst>
            <c:ext xmlns:c16="http://schemas.microsoft.com/office/drawing/2014/chart" uri="{C3380CC4-5D6E-409C-BE32-E72D297353CC}">
              <c16:uniqueId val="{00000002-D0B3-42CC-9C59-023BC106D8C8}"/>
            </c:ext>
          </c:extLst>
        </c:ser>
        <c:dLbls>
          <c:showLegendKey val="0"/>
          <c:showVal val="0"/>
          <c:showCatName val="0"/>
          <c:showSerName val="0"/>
          <c:showPercent val="0"/>
          <c:showBubbleSize val="0"/>
        </c:dLbls>
        <c:gapWidth val="150"/>
        <c:axId val="144118368"/>
        <c:axId val="1713713872"/>
      </c:barChart>
      <c:lineChart>
        <c:grouping val="standard"/>
        <c:varyColors val="0"/>
        <c:ser>
          <c:idx val="3"/>
          <c:order val="3"/>
          <c:tx>
            <c:strRef>
              <c:f>EEFF!$E$1</c:f>
              <c:strCache>
                <c:ptCount val="1"/>
                <c:pt idx="0">
                  <c:v>%</c:v>
                </c:pt>
              </c:strCache>
            </c:strRef>
          </c:tx>
          <c:spPr>
            <a:ln w="28575" cap="rnd">
              <a:solidFill>
                <a:schemeClr val="accent4">
                  <a:alpha val="70000"/>
                </a:schemeClr>
              </a:solidFill>
              <a:round/>
            </a:ln>
            <a:effectLst/>
          </c:spPr>
          <c:marker>
            <c:symbol val="circle"/>
            <c:size val="6"/>
            <c:spPr>
              <a:solidFill>
                <a:schemeClr val="accent4">
                  <a:alpha val="70000"/>
                </a:schemeClr>
              </a:solidFill>
              <a:ln>
                <a:solidFill>
                  <a:schemeClr val="accent4">
                    <a:lumMod val="75000"/>
                  </a:schemeClr>
                </a:solidFill>
              </a:ln>
              <a:effectLst/>
            </c:spPr>
          </c:marker>
          <c:cat>
            <c:strRef>
              <c:f>EEFF!$A$2</c:f>
              <c:strCache>
                <c:ptCount val="1"/>
                <c:pt idx="0">
                  <c:v>Activo</c:v>
                </c:pt>
              </c:strCache>
            </c:strRef>
          </c:cat>
          <c:val>
            <c:numRef>
              <c:f>EEFF!$E$2:$E$4</c:f>
              <c:numCache>
                <c:formatCode>0%</c:formatCode>
                <c:ptCount val="3"/>
                <c:pt idx="0">
                  <c:v>-6.2280390043753978E-2</c:v>
                </c:pt>
                <c:pt idx="1">
                  <c:v>-1.176066379469793E-3</c:v>
                </c:pt>
                <c:pt idx="2">
                  <c:v>4.7608870860826977E-2</c:v>
                </c:pt>
              </c:numCache>
            </c:numRef>
          </c:val>
          <c:smooth val="0"/>
          <c:extLst>
            <c:ext xmlns:c16="http://schemas.microsoft.com/office/drawing/2014/chart" uri="{C3380CC4-5D6E-409C-BE32-E72D297353CC}">
              <c16:uniqueId val="{00000003-D0B3-42CC-9C59-023BC106D8C8}"/>
            </c:ext>
          </c:extLst>
        </c:ser>
        <c:dLbls>
          <c:showLegendKey val="0"/>
          <c:showVal val="0"/>
          <c:showCatName val="0"/>
          <c:showSerName val="0"/>
          <c:showPercent val="0"/>
          <c:showBubbleSize val="0"/>
        </c:dLbls>
        <c:marker val="1"/>
        <c:smooth val="0"/>
        <c:axId val="1368563328"/>
        <c:axId val="149653120"/>
      </c:lineChart>
      <c:catAx>
        <c:axId val="1441183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s-CO"/>
          </a:p>
        </c:txPr>
        <c:crossAx val="1713713872"/>
        <c:crosses val="autoZero"/>
        <c:auto val="1"/>
        <c:lblAlgn val="ctr"/>
        <c:lblOffset val="100"/>
        <c:noMultiLvlLbl val="0"/>
      </c:catAx>
      <c:valAx>
        <c:axId val="1713713872"/>
        <c:scaling>
          <c:orientation val="minMax"/>
        </c:scaling>
        <c:delete val="0"/>
        <c:axPos val="l"/>
        <c:minorGridlines>
          <c:spPr>
            <a:ln>
              <a:solidFill>
                <a:schemeClr val="tx1">
                  <a:lumMod val="5000"/>
                  <a:lumOff val="95000"/>
                </a:schemeClr>
              </a:solidFill>
            </a:ln>
            <a:effectLst/>
          </c:spPr>
        </c:min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s-CO"/>
          </a:p>
        </c:txPr>
        <c:crossAx val="144118368"/>
        <c:crosses val="autoZero"/>
        <c:crossBetween val="between"/>
        <c:dispUnits>
          <c:builtInUnit val="millions"/>
          <c:dispUnitsLbl>
            <c:spPr>
              <a:noFill/>
              <a:ln>
                <a:noFill/>
              </a:ln>
              <a:effectLst/>
            </c:spPr>
            <c:txPr>
              <a:bodyPr rot="-54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s-CO"/>
              </a:p>
            </c:txPr>
          </c:dispUnitsLbl>
        </c:dispUnits>
      </c:valAx>
      <c:valAx>
        <c:axId val="149653120"/>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s-CO"/>
          </a:p>
        </c:txPr>
        <c:crossAx val="1368563328"/>
        <c:crosses val="max"/>
        <c:crossBetween val="between"/>
      </c:valAx>
      <c:catAx>
        <c:axId val="1368563328"/>
        <c:scaling>
          <c:orientation val="minMax"/>
        </c:scaling>
        <c:delete val="1"/>
        <c:axPos val="b"/>
        <c:numFmt formatCode="General" sourceLinked="1"/>
        <c:majorTickMark val="out"/>
        <c:minorTickMark val="none"/>
        <c:tickLblPos val="nextTo"/>
        <c:crossAx val="149653120"/>
        <c:crosses val="autoZero"/>
        <c:auto val="1"/>
        <c:lblAlgn val="ctr"/>
        <c:lblOffset val="100"/>
        <c:noMultiLvlLbl val="0"/>
      </c:catAx>
      <c:dTable>
        <c:showHorzBorder val="1"/>
        <c:showVertBorder val="1"/>
        <c:showOutline val="1"/>
        <c:showKeys val="1"/>
        <c:spPr>
          <a:noFill/>
          <a:ln w="9525">
            <a:solidFill>
              <a:schemeClr val="tx1">
                <a:lumMod val="15000"/>
                <a:lumOff val="85000"/>
              </a:schemeClr>
            </a:solidFill>
          </a:ln>
          <a:effectLst/>
        </c:spPr>
        <c:txPr>
          <a:bodyPr rot="0" spcFirstLastPara="1" vertOverflow="ellipsis" vert="horz" wrap="square" anchor="ctr" anchorCtr="1"/>
          <a:lstStyle/>
          <a:p>
            <a:pPr rtl="0">
              <a:defRPr sz="900" b="0" i="0" u="none" strike="noStrike" kern="1200" baseline="0">
                <a:solidFill>
                  <a:schemeClr val="tx1">
                    <a:lumMod val="50000"/>
                    <a:lumOff val="50000"/>
                  </a:schemeClr>
                </a:solidFill>
                <a:latin typeface="+mn-lt"/>
                <a:ea typeface="+mn-ea"/>
                <a:cs typeface="+mn-cs"/>
              </a:defRPr>
            </a:pPr>
            <a:endParaRPr lang="es-CO"/>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50000"/>
                  <a:lumOff val="50000"/>
                </a:schemeClr>
              </a:solidFill>
              <a:latin typeface="+mn-lt"/>
              <a:ea typeface="+mn-ea"/>
              <a:cs typeface="+mn-cs"/>
            </a:defRPr>
          </a:pPr>
          <a:endParaRPr lang="es-CO"/>
        </a:p>
      </c:txPr>
    </c:legend>
    <c:plotVisOnly val="1"/>
    <c:dispBlanksAs val="gap"/>
    <c:showDLblsOverMax val="0"/>
  </c:chart>
  <c:spPr>
    <a:solidFill>
      <a:schemeClr val="bg1"/>
    </a:solidFill>
    <a:ln>
      <a:solidFill>
        <a:schemeClr val="tx1"/>
      </a:solid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EEFF!$B$9</c:f>
              <c:strCache>
                <c:ptCount val="1"/>
                <c:pt idx="0">
                  <c:v>15/09/2022</c:v>
                </c:pt>
              </c:strCache>
            </c:strRef>
          </c:tx>
          <c:spPr>
            <a:solidFill>
              <a:schemeClr val="accent1"/>
            </a:solidFill>
            <a:ln>
              <a:noFill/>
            </a:ln>
            <a:effectLst/>
          </c:spPr>
          <c:invertIfNegative val="0"/>
          <c:dLbls>
            <c:dLbl>
              <c:idx val="2"/>
              <c:layout>
                <c:manualLayout>
                  <c:x val="-1.6666666666666767E-2"/>
                  <c:y val="-5.55555555555555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7D3-4B80-92F1-791AA82C5BF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EEFF!$A$10:$A$12</c:f>
              <c:strCache>
                <c:ptCount val="3"/>
                <c:pt idx="0">
                  <c:v>Ingresos</c:v>
                </c:pt>
                <c:pt idx="1">
                  <c:v>Gastos</c:v>
                </c:pt>
                <c:pt idx="2">
                  <c:v>Resultados del Ejercicio</c:v>
                </c:pt>
              </c:strCache>
            </c:strRef>
          </c:cat>
          <c:val>
            <c:numRef>
              <c:f>EEFF!$B$10:$B$12</c:f>
              <c:numCache>
                <c:formatCode>_(* #,##0_);_(* \(#,##0\);_(* "-"_);_(@_)</c:formatCode>
                <c:ptCount val="3"/>
                <c:pt idx="0">
                  <c:v>551428358606.13</c:v>
                </c:pt>
                <c:pt idx="1">
                  <c:v>530062649895.51001</c:v>
                </c:pt>
                <c:pt idx="2">
                  <c:v>21365708710.619995</c:v>
                </c:pt>
              </c:numCache>
            </c:numRef>
          </c:val>
          <c:extLst>
            <c:ext xmlns:c16="http://schemas.microsoft.com/office/drawing/2014/chart" uri="{C3380CC4-5D6E-409C-BE32-E72D297353CC}">
              <c16:uniqueId val="{00000001-A7D3-4B80-92F1-791AA82C5BFB}"/>
            </c:ext>
          </c:extLst>
        </c:ser>
        <c:ser>
          <c:idx val="1"/>
          <c:order val="1"/>
          <c:tx>
            <c:strRef>
              <c:f>EEFF!$C$9</c:f>
              <c:strCache>
                <c:ptCount val="1"/>
                <c:pt idx="0">
                  <c:v>31/12/2022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EEFF!$A$10:$A$12</c:f>
              <c:strCache>
                <c:ptCount val="3"/>
                <c:pt idx="0">
                  <c:v>Ingresos</c:v>
                </c:pt>
                <c:pt idx="1">
                  <c:v>Gastos</c:v>
                </c:pt>
                <c:pt idx="2">
                  <c:v>Resultados del Ejercicio</c:v>
                </c:pt>
              </c:strCache>
            </c:strRef>
          </c:cat>
          <c:val>
            <c:numRef>
              <c:f>EEFF!$C$10:$C$12</c:f>
              <c:numCache>
                <c:formatCode>_(* #,##0_);_(* \(#,##0\);_(* "-"_);_(@_)</c:formatCode>
                <c:ptCount val="3"/>
                <c:pt idx="0">
                  <c:v>4337912970</c:v>
                </c:pt>
                <c:pt idx="1">
                  <c:v>8945879831</c:v>
                </c:pt>
                <c:pt idx="2">
                  <c:v>-4607966861</c:v>
                </c:pt>
              </c:numCache>
            </c:numRef>
          </c:val>
          <c:extLst>
            <c:ext xmlns:c16="http://schemas.microsoft.com/office/drawing/2014/chart" uri="{C3380CC4-5D6E-409C-BE32-E72D297353CC}">
              <c16:uniqueId val="{00000002-A7D3-4B80-92F1-791AA82C5BFB}"/>
            </c:ext>
          </c:extLst>
        </c:ser>
        <c:ser>
          <c:idx val="2"/>
          <c:order val="2"/>
          <c:tx>
            <c:strRef>
              <c:f>EEFF!$D$9</c:f>
              <c:strCache>
                <c:ptCount val="1"/>
                <c:pt idx="0">
                  <c:v>VARIACIÓN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EEFF!$A$10:$A$12</c:f>
              <c:strCache>
                <c:ptCount val="3"/>
                <c:pt idx="0">
                  <c:v>Ingresos</c:v>
                </c:pt>
                <c:pt idx="1">
                  <c:v>Gastos</c:v>
                </c:pt>
                <c:pt idx="2">
                  <c:v>Resultados del Ejercicio</c:v>
                </c:pt>
              </c:strCache>
            </c:strRef>
          </c:cat>
          <c:val>
            <c:numRef>
              <c:f>EEFF!$D$10:$D$12</c:f>
              <c:numCache>
                <c:formatCode>_(* #,##0_);_(* \(#,##0\);_(* "-"_);_(@_)</c:formatCode>
                <c:ptCount val="3"/>
                <c:pt idx="0">
                  <c:v>-547090445636.13</c:v>
                </c:pt>
                <c:pt idx="1">
                  <c:v>-521116770064.51001</c:v>
                </c:pt>
                <c:pt idx="2">
                  <c:v>-25973675571.619995</c:v>
                </c:pt>
              </c:numCache>
            </c:numRef>
          </c:val>
          <c:extLst>
            <c:ext xmlns:c16="http://schemas.microsoft.com/office/drawing/2014/chart" uri="{C3380CC4-5D6E-409C-BE32-E72D297353CC}">
              <c16:uniqueId val="{00000003-A7D3-4B80-92F1-791AA82C5BFB}"/>
            </c:ext>
          </c:extLst>
        </c:ser>
        <c:dLbls>
          <c:showLegendKey val="0"/>
          <c:showVal val="1"/>
          <c:showCatName val="0"/>
          <c:showSerName val="0"/>
          <c:showPercent val="0"/>
          <c:showBubbleSize val="0"/>
        </c:dLbls>
        <c:gapWidth val="219"/>
        <c:overlap val="-27"/>
        <c:axId val="238167760"/>
        <c:axId val="146635792"/>
      </c:barChart>
      <c:lineChart>
        <c:grouping val="standard"/>
        <c:varyColors val="0"/>
        <c:ser>
          <c:idx val="3"/>
          <c:order val="3"/>
          <c:tx>
            <c:strRef>
              <c:f>EEFF!$E$9</c:f>
              <c:strCache>
                <c:ptCount val="1"/>
                <c:pt idx="0">
                  <c:v>%</c:v>
                </c:pt>
              </c:strCache>
            </c:strRef>
          </c:tx>
          <c:spPr>
            <a:ln w="28575" cap="rnd">
              <a:solidFill>
                <a:schemeClr val="accent4"/>
              </a:solidFill>
              <a:round/>
            </a:ln>
            <a:effectLst/>
          </c:spPr>
          <c:marker>
            <c:symbol val="none"/>
          </c:marker>
          <c:dLbls>
            <c:dLbl>
              <c:idx val="0"/>
              <c:layout>
                <c:manualLayout>
                  <c:x val="-0.10774423493909753"/>
                  <c:y val="-4.61988245183401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7D3-4B80-92F1-791AA82C5BFB}"/>
                </c:ext>
              </c:extLst>
            </c:dLbl>
            <c:dLbl>
              <c:idx val="1"/>
              <c:layout>
                <c:manualLayout>
                  <c:x val="-4.8789842236572546E-2"/>
                  <c:y val="5.686009171488021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7D3-4B80-92F1-791AA82C5BFB}"/>
                </c:ext>
              </c:extLst>
            </c:dLbl>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EEFF!$A$10:$A$12</c:f>
              <c:strCache>
                <c:ptCount val="3"/>
                <c:pt idx="0">
                  <c:v>Ingresos</c:v>
                </c:pt>
                <c:pt idx="1">
                  <c:v>Gastos</c:v>
                </c:pt>
                <c:pt idx="2">
                  <c:v>Resultados del Ejercicio</c:v>
                </c:pt>
              </c:strCache>
            </c:strRef>
          </c:cat>
          <c:val>
            <c:numRef>
              <c:f>EEFF!$E$10:$E$12</c:f>
              <c:numCache>
                <c:formatCode>0%</c:formatCode>
                <c:ptCount val="3"/>
                <c:pt idx="0">
                  <c:v>-126.11835447591518</c:v>
                </c:pt>
                <c:pt idx="1">
                  <c:v>-58.252154054058856</c:v>
                </c:pt>
                <c:pt idx="2">
                  <c:v>5.6366888814784808</c:v>
                </c:pt>
              </c:numCache>
            </c:numRef>
          </c:val>
          <c:smooth val="0"/>
          <c:extLst>
            <c:ext xmlns:c16="http://schemas.microsoft.com/office/drawing/2014/chart" uri="{C3380CC4-5D6E-409C-BE32-E72D297353CC}">
              <c16:uniqueId val="{00000006-A7D3-4B80-92F1-791AA82C5BFB}"/>
            </c:ext>
          </c:extLst>
        </c:ser>
        <c:dLbls>
          <c:showLegendKey val="0"/>
          <c:showVal val="1"/>
          <c:showCatName val="0"/>
          <c:showSerName val="0"/>
          <c:showPercent val="0"/>
          <c:showBubbleSize val="0"/>
        </c:dLbls>
        <c:marker val="1"/>
        <c:smooth val="0"/>
        <c:axId val="238161040"/>
        <c:axId val="146639264"/>
      </c:lineChart>
      <c:catAx>
        <c:axId val="23816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146635792"/>
        <c:crosses val="autoZero"/>
        <c:auto val="1"/>
        <c:lblAlgn val="ctr"/>
        <c:lblOffset val="100"/>
        <c:noMultiLvlLbl val="0"/>
      </c:catAx>
      <c:valAx>
        <c:axId val="146635792"/>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381677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dispUnitsLbl>
        </c:dispUnits>
      </c:valAx>
      <c:valAx>
        <c:axId val="146639264"/>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238161040"/>
        <c:crosses val="max"/>
        <c:crossBetween val="between"/>
      </c:valAx>
      <c:catAx>
        <c:axId val="238161040"/>
        <c:scaling>
          <c:orientation val="minMax"/>
        </c:scaling>
        <c:delete val="1"/>
        <c:axPos val="b"/>
        <c:numFmt formatCode="General" sourceLinked="1"/>
        <c:majorTickMark val="none"/>
        <c:minorTickMark val="none"/>
        <c:tickLblPos val="nextTo"/>
        <c:crossAx val="146639264"/>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solidFill>
      <a:schemeClr val="bg1"/>
    </a:solidFill>
    <a:ln>
      <a:solidFill>
        <a:schemeClr val="tx1"/>
      </a:solid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Hoja1!$B$1</c:f>
              <c:strCache>
                <c:ptCount val="1"/>
                <c:pt idx="0">
                  <c:v> UPC</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Hoja1!$A$2:$A$5</c:f>
              <c:strCache>
                <c:ptCount val="4"/>
                <c:pt idx="0">
                  <c:v>sep</c:v>
                </c:pt>
                <c:pt idx="1">
                  <c:v>oct</c:v>
                </c:pt>
                <c:pt idx="2">
                  <c:v>nov</c:v>
                </c:pt>
                <c:pt idx="3">
                  <c:v>dic</c:v>
                </c:pt>
              </c:strCache>
            </c:strRef>
          </c:cat>
          <c:val>
            <c:numRef>
              <c:f>Hoja1!$B$2:$B$5</c:f>
              <c:numCache>
                <c:formatCode>_("$"* #,##0_);_("$"* \(#,##0\);_("$"* "-"_);_(@_)</c:formatCode>
                <c:ptCount val="4"/>
                <c:pt idx="0">
                  <c:v>955030222.21001852</c:v>
                </c:pt>
                <c:pt idx="1">
                  <c:v>393246045.40999556</c:v>
                </c:pt>
                <c:pt idx="2">
                  <c:v>7306411.2999999989</c:v>
                </c:pt>
                <c:pt idx="3">
                  <c:v>1045493809.8200617</c:v>
                </c:pt>
              </c:numCache>
            </c:numRef>
          </c:val>
          <c:extLst>
            <c:ext xmlns:c16="http://schemas.microsoft.com/office/drawing/2014/chart" uri="{C3380CC4-5D6E-409C-BE32-E72D297353CC}">
              <c16:uniqueId val="{00000000-90F7-4569-AB83-9F6A3F4CC192}"/>
            </c:ext>
          </c:extLst>
        </c:ser>
        <c:ser>
          <c:idx val="1"/>
          <c:order val="1"/>
          <c:tx>
            <c:strRef>
              <c:f>Hoja1!$C$1</c:f>
              <c:strCache>
                <c:ptCount val="1"/>
                <c:pt idx="0">
                  <c:v> IEG</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Hoja1!$A$2:$A$5</c:f>
              <c:strCache>
                <c:ptCount val="4"/>
                <c:pt idx="0">
                  <c:v>sep</c:v>
                </c:pt>
                <c:pt idx="1">
                  <c:v>oct</c:v>
                </c:pt>
                <c:pt idx="2">
                  <c:v>nov</c:v>
                </c:pt>
                <c:pt idx="3">
                  <c:v>dic</c:v>
                </c:pt>
              </c:strCache>
            </c:strRef>
          </c:cat>
          <c:val>
            <c:numRef>
              <c:f>Hoja1!$C$2:$C$5</c:f>
              <c:numCache>
                <c:formatCode>_("$"* #,##0_);_("$"* \(#,##0\);_("$"* "-"_);_(@_)</c:formatCode>
                <c:ptCount val="4"/>
                <c:pt idx="0">
                  <c:v>43096499.679998517</c:v>
                </c:pt>
                <c:pt idx="1">
                  <c:v>18946585.390000138</c:v>
                </c:pt>
                <c:pt idx="2">
                  <c:v>327129.50000000006</c:v>
                </c:pt>
                <c:pt idx="3">
                  <c:v>46430823.829993963</c:v>
                </c:pt>
              </c:numCache>
            </c:numRef>
          </c:val>
          <c:extLst>
            <c:ext xmlns:c16="http://schemas.microsoft.com/office/drawing/2014/chart" uri="{C3380CC4-5D6E-409C-BE32-E72D297353CC}">
              <c16:uniqueId val="{00000001-90F7-4569-AB83-9F6A3F4CC192}"/>
            </c:ext>
          </c:extLst>
        </c:ser>
        <c:ser>
          <c:idx val="2"/>
          <c:order val="2"/>
          <c:tx>
            <c:strRef>
              <c:f>Hoja1!$D$1</c:f>
              <c:strCache>
                <c:ptCount val="1"/>
                <c:pt idx="0">
                  <c:v> PYP</c:v>
                </c:pt>
              </c:strCache>
            </c:strRef>
          </c:tx>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Hoja1!$A$2:$A$5</c:f>
              <c:strCache>
                <c:ptCount val="4"/>
                <c:pt idx="0">
                  <c:v>sep</c:v>
                </c:pt>
                <c:pt idx="1">
                  <c:v>oct</c:v>
                </c:pt>
                <c:pt idx="2">
                  <c:v>nov</c:v>
                </c:pt>
                <c:pt idx="3">
                  <c:v>dic</c:v>
                </c:pt>
              </c:strCache>
            </c:strRef>
          </c:cat>
          <c:val>
            <c:numRef>
              <c:f>Hoja1!$D$2:$D$5</c:f>
              <c:numCache>
                <c:formatCode>_("$"* #,##0_);_("$"* \(#,##0\);_("$"* "-"_);_(@_)</c:formatCode>
                <c:ptCount val="4"/>
                <c:pt idx="0">
                  <c:v>22958734.719997898</c:v>
                </c:pt>
                <c:pt idx="1">
                  <c:v>8722035.4500001967</c:v>
                </c:pt>
                <c:pt idx="2">
                  <c:v>170408.59999999998</c:v>
                </c:pt>
                <c:pt idx="3">
                  <c:v>25062542.939998392</c:v>
                </c:pt>
              </c:numCache>
            </c:numRef>
          </c:val>
          <c:extLst>
            <c:ext xmlns:c16="http://schemas.microsoft.com/office/drawing/2014/chart" uri="{C3380CC4-5D6E-409C-BE32-E72D297353CC}">
              <c16:uniqueId val="{00000002-90F7-4569-AB83-9F6A3F4CC192}"/>
            </c:ext>
          </c:extLst>
        </c:ser>
        <c:dLbls>
          <c:dLblPos val="outEnd"/>
          <c:showLegendKey val="0"/>
          <c:showVal val="1"/>
          <c:showCatName val="0"/>
          <c:showSerName val="0"/>
          <c:showPercent val="0"/>
          <c:showBubbleSize val="0"/>
        </c:dLbls>
        <c:gapWidth val="100"/>
        <c:overlap val="-24"/>
        <c:axId val="498347440"/>
        <c:axId val="391178096"/>
      </c:barChart>
      <c:catAx>
        <c:axId val="498347440"/>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391178096"/>
        <c:crosses val="autoZero"/>
        <c:auto val="1"/>
        <c:lblAlgn val="ctr"/>
        <c:lblOffset val="100"/>
        <c:noMultiLvlLbl val="0"/>
      </c:catAx>
      <c:valAx>
        <c:axId val="391178096"/>
        <c:scaling>
          <c:orientation val="minMax"/>
        </c:scaling>
        <c:delete val="0"/>
        <c:axPos val="l"/>
        <c:majorGridlines>
          <c:spPr>
            <a:ln w="9525" cap="flat" cmpd="sng" algn="ctr">
              <a:solidFill>
                <a:schemeClr val="tx2">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crossAx val="498347440"/>
        <c:crosses val="autoZero"/>
        <c:crossBetween val="between"/>
        <c:dispUnits>
          <c:builtInUnit val="millions"/>
          <c:dispUnitsLbl>
            <c:spPr>
              <a:noFill/>
              <a:ln>
                <a:noFill/>
              </a:ln>
              <a:effectLst/>
            </c:spPr>
            <c:txPr>
              <a:bodyPr rot="-5400000" spcFirstLastPara="1" vertOverflow="ellipsis" vert="horz" wrap="square" anchor="ctr" anchorCtr="1"/>
              <a:lstStyle/>
              <a:p>
                <a:pPr>
                  <a:defRPr sz="900" b="1" i="0" u="none" strike="noStrike" kern="1200" baseline="0">
                    <a:solidFill>
                      <a:schemeClr val="tx2"/>
                    </a:solidFill>
                    <a:latin typeface="+mn-lt"/>
                    <a:ea typeface="+mn-ea"/>
                    <a:cs typeface="+mn-cs"/>
                  </a:defRPr>
                </a:pPr>
                <a:endParaRPr lang="es-CO"/>
              </a:p>
            </c:txPr>
          </c:dispUnitsLbl>
        </c:dispUnits>
      </c:valAx>
      <c:dTable>
        <c:showHorzBorder val="1"/>
        <c:showVertBorder val="1"/>
        <c:showOutline val="1"/>
        <c:showKeys val="1"/>
        <c:spPr>
          <a:noFill/>
          <a:ln w="9525">
            <a:solidFill>
              <a:schemeClr val="tx2">
                <a:lumMod val="15000"/>
                <a:lumOff val="85000"/>
              </a:schemeClr>
            </a:solidFill>
          </a:ln>
          <a:effectLst/>
        </c:spPr>
        <c:txPr>
          <a:bodyPr rot="0" spcFirstLastPara="1" vertOverflow="ellipsis" vert="horz" wrap="square" anchor="ctr" anchorCtr="1"/>
          <a:lstStyle/>
          <a:p>
            <a:pPr rtl="0">
              <a:defRPr sz="900" b="0" i="0" u="none" strike="noStrike" kern="1200" baseline="0">
                <a:solidFill>
                  <a:schemeClr val="tx2"/>
                </a:solidFill>
                <a:latin typeface="+mn-lt"/>
                <a:ea typeface="+mn-ea"/>
                <a:cs typeface="+mn-cs"/>
              </a:defRPr>
            </a:pPr>
            <a:endParaRPr lang="es-CO"/>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solidFill>
        <a:schemeClr val="tx1"/>
      </a:solid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5696052344816343E-2"/>
          <c:y val="8.5041053258483462E-2"/>
          <c:w val="0.91109406994518616"/>
          <c:h val="0.77335927642961078"/>
        </c:manualLayout>
      </c:layout>
      <c:pie3DChart>
        <c:varyColors val="1"/>
        <c:ser>
          <c:idx val="0"/>
          <c:order val="0"/>
          <c:tx>
            <c:strRef>
              <c:f>Hoja1!$C$1</c:f>
              <c:strCache>
                <c:ptCount val="1"/>
                <c:pt idx="0">
                  <c:v>PARTICIPACIÓN</c:v>
                </c:pt>
              </c:strCache>
            </c:strRef>
          </c:tx>
          <c:spPr>
            <a:effectLst>
              <a:outerShdw blurRad="50800" dist="38100" dir="8100000" algn="tr" rotWithShape="0">
                <a:prstClr val="black">
                  <a:alpha val="40000"/>
                </a:prstClr>
              </a:outerShdw>
            </a:effectLst>
          </c:spPr>
          <c:dPt>
            <c:idx val="0"/>
            <c:bubble3D val="0"/>
            <c:spPr>
              <a:solidFill>
                <a:schemeClr val="accent1"/>
              </a:solidFill>
              <a:ln w="25400">
                <a:solidFill>
                  <a:schemeClr val="lt1"/>
                </a:solidFill>
              </a:ln>
              <a:effectLst>
                <a:outerShdw blurRad="50800" dist="38100" dir="8100000" algn="tr" rotWithShape="0">
                  <a:prstClr val="black">
                    <a:alpha val="40000"/>
                  </a:prstClr>
                </a:outerShdw>
              </a:effectLst>
              <a:sp3d contourW="25400">
                <a:contourClr>
                  <a:schemeClr val="lt1"/>
                </a:contourClr>
              </a:sp3d>
            </c:spPr>
            <c:extLst>
              <c:ext xmlns:c16="http://schemas.microsoft.com/office/drawing/2014/chart" uri="{C3380CC4-5D6E-409C-BE32-E72D297353CC}">
                <c16:uniqueId val="{00000001-03A4-41C6-BA02-69732CCA2BF7}"/>
              </c:ext>
            </c:extLst>
          </c:dPt>
          <c:dPt>
            <c:idx val="1"/>
            <c:bubble3D val="0"/>
            <c:spPr>
              <a:solidFill>
                <a:schemeClr val="accent2"/>
              </a:solidFill>
              <a:ln w="25400">
                <a:solidFill>
                  <a:schemeClr val="lt1"/>
                </a:solidFill>
              </a:ln>
              <a:effectLst>
                <a:outerShdw blurRad="50800" dist="38100" dir="8100000" algn="tr" rotWithShape="0">
                  <a:prstClr val="black">
                    <a:alpha val="40000"/>
                  </a:prstClr>
                </a:outerShdw>
              </a:effectLst>
              <a:sp3d contourW="25400">
                <a:contourClr>
                  <a:schemeClr val="lt1"/>
                </a:contourClr>
              </a:sp3d>
            </c:spPr>
            <c:extLst>
              <c:ext xmlns:c16="http://schemas.microsoft.com/office/drawing/2014/chart" uri="{C3380CC4-5D6E-409C-BE32-E72D297353CC}">
                <c16:uniqueId val="{00000003-03A4-41C6-BA02-69732CCA2BF7}"/>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Hoja1!$A$2:$A$3</c:f>
              <c:strCache>
                <c:ptCount val="2"/>
                <c:pt idx="0">
                  <c:v>ADMINISTRATIVAS</c:v>
                </c:pt>
                <c:pt idx="1">
                  <c:v>PRESTACIÓN DE SERVICIOS</c:v>
                </c:pt>
              </c:strCache>
            </c:strRef>
          </c:cat>
          <c:val>
            <c:numRef>
              <c:f>Hoja1!$C$2:$C$3</c:f>
              <c:numCache>
                <c:formatCode>0%</c:formatCode>
                <c:ptCount val="2"/>
                <c:pt idx="0">
                  <c:v>0.42307692307692307</c:v>
                </c:pt>
                <c:pt idx="1">
                  <c:v>0.57692307692307687</c:v>
                </c:pt>
              </c:numCache>
            </c:numRef>
          </c:val>
          <c:extLst>
            <c:ext xmlns:c16="http://schemas.microsoft.com/office/drawing/2014/chart" uri="{C3380CC4-5D6E-409C-BE32-E72D297353CC}">
              <c16:uniqueId val="{00000004-03A4-41C6-BA02-69732CCA2BF7}"/>
            </c:ext>
          </c:extLst>
        </c:ser>
        <c:ser>
          <c:idx val="1"/>
          <c:order val="1"/>
          <c:tx>
            <c:strRef>
              <c:f>Hoja1!$C$1</c:f>
              <c:strCache>
                <c:ptCount val="1"/>
                <c:pt idx="0">
                  <c:v>PARTICIPACIÓN</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6-03A4-41C6-BA02-69732CCA2BF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8-03A4-41C6-BA02-69732CCA2BF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Hoja1!$A$2:$A$3</c:f>
              <c:strCache>
                <c:ptCount val="2"/>
                <c:pt idx="0">
                  <c:v>ADMINISTRATIVAS</c:v>
                </c:pt>
                <c:pt idx="1">
                  <c:v>PRESTACIÓN DE SERVICIOS</c:v>
                </c:pt>
              </c:strCache>
            </c:strRef>
          </c:cat>
          <c:val>
            <c:numRef>
              <c:f>Hoja1!$C$2:$C$3</c:f>
              <c:numCache>
                <c:formatCode>0%</c:formatCode>
                <c:ptCount val="2"/>
                <c:pt idx="0">
                  <c:v>0.42307692307692307</c:v>
                </c:pt>
                <c:pt idx="1">
                  <c:v>0.57692307692307687</c:v>
                </c:pt>
              </c:numCache>
            </c:numRef>
          </c:val>
          <c:extLst>
            <c:ext xmlns:c16="http://schemas.microsoft.com/office/drawing/2014/chart" uri="{C3380CC4-5D6E-409C-BE32-E72D297353CC}">
              <c16:uniqueId val="{00000009-03A4-41C6-BA02-69732CCA2BF7}"/>
            </c:ext>
          </c:extLst>
        </c:ser>
        <c:dLbls>
          <c:dLblPos val="bestFit"/>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8.7331585910253126E-2"/>
          <c:y val="0.86495505983077769"/>
          <c:w val="0.82293627941782721"/>
          <c:h val="0.11025978550107483"/>
        </c:manualLayout>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tx1"/>
      </a:solid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tx>
            <c:strRef>
              <c:f>Hoja1!$G$1:$I$1</c:f>
              <c:strCache>
                <c:ptCount val="1"/>
                <c:pt idx="0">
                  <c:v>DESACATOS CANTIDAD PARTICIPACIÓN</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42FE-4A7D-9F14-2430139511A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42FE-4A7D-9F14-2430139511A7}"/>
              </c:ext>
            </c:extLst>
          </c:dPt>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Hoja1!$G$2:$G$3</c:f>
              <c:strCache>
                <c:ptCount val="2"/>
                <c:pt idx="0">
                  <c:v>ADMINISTRATIVAS</c:v>
                </c:pt>
                <c:pt idx="1">
                  <c:v>PRESTACIÓN DE SERVICIOS</c:v>
                </c:pt>
              </c:strCache>
            </c:strRef>
          </c:cat>
          <c:val>
            <c:numRef>
              <c:f>Hoja1!$I$2:$I$3</c:f>
              <c:numCache>
                <c:formatCode>0%</c:formatCode>
                <c:ptCount val="2"/>
                <c:pt idx="0">
                  <c:v>3.5714285714285712E-2</c:v>
                </c:pt>
                <c:pt idx="1">
                  <c:v>0.9642857142857143</c:v>
                </c:pt>
              </c:numCache>
            </c:numRef>
          </c:val>
          <c:extLst>
            <c:ext xmlns:c16="http://schemas.microsoft.com/office/drawing/2014/chart" uri="{C3380CC4-5D6E-409C-BE32-E72D297353CC}">
              <c16:uniqueId val="{00000004-42FE-4A7D-9F14-2430139511A7}"/>
            </c:ext>
          </c:extLst>
        </c:ser>
        <c:ser>
          <c:idx val="1"/>
          <c:order val="1"/>
          <c:tx>
            <c:strRef>
              <c:f>Hoja1!$G$3</c:f>
              <c:strCache>
                <c:ptCount val="1"/>
                <c:pt idx="0">
                  <c:v>PRESTACIÓN DE SERVICIOS</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6-42FE-4A7D-9F14-2430139511A7}"/>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8-42FE-4A7D-9F14-2430139511A7}"/>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Hoja1!$G$2:$G$3</c:f>
              <c:strCache>
                <c:ptCount val="2"/>
                <c:pt idx="0">
                  <c:v>ADMINISTRATIVAS</c:v>
                </c:pt>
                <c:pt idx="1">
                  <c:v>PRESTACIÓN DE SERVICIOS</c:v>
                </c:pt>
              </c:strCache>
            </c:strRef>
          </c:cat>
          <c:val>
            <c:numRef>
              <c:f>Hoja1!$H$3:$I$3</c:f>
              <c:numCache>
                <c:formatCode>0%</c:formatCode>
                <c:ptCount val="2"/>
                <c:pt idx="0" formatCode="General">
                  <c:v>27</c:v>
                </c:pt>
                <c:pt idx="1">
                  <c:v>0.9642857142857143</c:v>
                </c:pt>
              </c:numCache>
            </c:numRef>
          </c:val>
          <c:extLst>
            <c:ext xmlns:c16="http://schemas.microsoft.com/office/drawing/2014/chart" uri="{C3380CC4-5D6E-409C-BE32-E72D297353CC}">
              <c16:uniqueId val="{00000009-42FE-4A7D-9F14-2430139511A7}"/>
            </c:ext>
          </c:extLst>
        </c:ser>
        <c:dLbls>
          <c:dLblPos val="bestFit"/>
          <c:showLegendKey val="0"/>
          <c:showVal val="1"/>
          <c:showCatName val="0"/>
          <c:showSerName val="0"/>
          <c:showPercent val="0"/>
          <c:showBubbleSize val="0"/>
          <c:showLeaderLines val="1"/>
        </c:dLbls>
      </c:pie3DChart>
      <c:spPr>
        <a:noFill/>
        <a:ln>
          <a:noFill/>
        </a:ln>
        <a:effectLst/>
      </c:spPr>
    </c:plotArea>
    <c:legend>
      <c:legendPos val="b"/>
      <c:layout>
        <c:manualLayout>
          <c:xMode val="edge"/>
          <c:yMode val="edge"/>
          <c:x val="0.22101472730099092"/>
          <c:y val="0.92057250656167988"/>
          <c:w val="0.55797040186126967"/>
          <c:h val="5.859416010498688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Hoja1!$N$1</c:f>
              <c:strCache>
                <c:ptCount val="1"/>
                <c:pt idx="0">
                  <c:v>CANTIDAD</c:v>
                </c:pt>
              </c:strCache>
            </c:strRef>
          </c:tx>
          <c:spPr>
            <a:solidFill>
              <a:schemeClr val="accent1"/>
            </a:solidFill>
            <a:ln>
              <a:noFill/>
            </a:ln>
            <a:effectLst/>
          </c:spPr>
          <c:invertIfNegative val="0"/>
          <c:cat>
            <c:strRef>
              <c:f>Hoja1!$M$2:$M$8</c:f>
              <c:strCache>
                <c:ptCount val="7"/>
                <c:pt idx="0">
                  <c:v>FISCALÍA</c:v>
                </c:pt>
                <c:pt idx="1">
                  <c:v>PROCURADURÍA</c:v>
                </c:pt>
                <c:pt idx="2">
                  <c:v>DEFENSORÍA</c:v>
                </c:pt>
                <c:pt idx="3">
                  <c:v>CÁMARA DE COMERCIO</c:v>
                </c:pt>
                <c:pt idx="4">
                  <c:v>POLICÍA</c:v>
                </c:pt>
                <c:pt idx="5">
                  <c:v>SUPERSALUD</c:v>
                </c:pt>
                <c:pt idx="6">
                  <c:v>TOTAL</c:v>
                </c:pt>
              </c:strCache>
            </c:strRef>
          </c:cat>
          <c:val>
            <c:numRef>
              <c:f>Hoja1!$N$2:$N$8</c:f>
              <c:numCache>
                <c:formatCode>General</c:formatCode>
                <c:ptCount val="7"/>
                <c:pt idx="0">
                  <c:v>2</c:v>
                </c:pt>
                <c:pt idx="1">
                  <c:v>0</c:v>
                </c:pt>
                <c:pt idx="2">
                  <c:v>0</c:v>
                </c:pt>
                <c:pt idx="3">
                  <c:v>1</c:v>
                </c:pt>
                <c:pt idx="4">
                  <c:v>3</c:v>
                </c:pt>
                <c:pt idx="5">
                  <c:v>5</c:v>
                </c:pt>
                <c:pt idx="6">
                  <c:v>11</c:v>
                </c:pt>
              </c:numCache>
            </c:numRef>
          </c:val>
          <c:extLst>
            <c:ext xmlns:c16="http://schemas.microsoft.com/office/drawing/2014/chart" uri="{C3380CC4-5D6E-409C-BE32-E72D297353CC}">
              <c16:uniqueId val="{00000000-7E30-49EB-B499-D1405A2A9FC4}"/>
            </c:ext>
          </c:extLst>
        </c:ser>
        <c:dLbls>
          <c:showLegendKey val="0"/>
          <c:showVal val="0"/>
          <c:showCatName val="0"/>
          <c:showSerName val="0"/>
          <c:showPercent val="0"/>
          <c:showBubbleSize val="0"/>
        </c:dLbls>
        <c:gapWidth val="219"/>
        <c:overlap val="-27"/>
        <c:axId val="390021984"/>
        <c:axId val="2107210512"/>
      </c:barChart>
      <c:lineChart>
        <c:grouping val="standard"/>
        <c:varyColors val="0"/>
        <c:ser>
          <c:idx val="1"/>
          <c:order val="1"/>
          <c:tx>
            <c:strRef>
              <c:f>Hoja1!$O$1</c:f>
              <c:strCache>
                <c:ptCount val="1"/>
                <c:pt idx="0">
                  <c:v>PARTICIPACIÓN</c:v>
                </c:pt>
              </c:strCache>
            </c:strRef>
          </c:tx>
          <c:spPr>
            <a:ln w="28575" cap="rnd">
              <a:solidFill>
                <a:schemeClr val="accent2"/>
              </a:solidFill>
              <a:round/>
            </a:ln>
            <a:effectLst/>
          </c:spPr>
          <c:marker>
            <c:symbol val="none"/>
          </c:marker>
          <c:cat>
            <c:strRef>
              <c:f>Hoja1!$M$2:$M$8</c:f>
              <c:strCache>
                <c:ptCount val="7"/>
                <c:pt idx="0">
                  <c:v>FISCALÍA</c:v>
                </c:pt>
                <c:pt idx="1">
                  <c:v>PROCURADURÍA</c:v>
                </c:pt>
                <c:pt idx="2">
                  <c:v>DEFENSORÍA</c:v>
                </c:pt>
                <c:pt idx="3">
                  <c:v>CÁMARA DE COMERCIO</c:v>
                </c:pt>
                <c:pt idx="4">
                  <c:v>POLICÍA</c:v>
                </c:pt>
                <c:pt idx="5">
                  <c:v>SUPERSALUD</c:v>
                </c:pt>
                <c:pt idx="6">
                  <c:v>TOTAL</c:v>
                </c:pt>
              </c:strCache>
            </c:strRef>
          </c:cat>
          <c:val>
            <c:numRef>
              <c:f>Hoja1!$O$2:$O$8</c:f>
              <c:numCache>
                <c:formatCode>0%</c:formatCode>
                <c:ptCount val="7"/>
                <c:pt idx="0">
                  <c:v>0.18181818181818182</c:v>
                </c:pt>
                <c:pt idx="1">
                  <c:v>0</c:v>
                </c:pt>
                <c:pt idx="2">
                  <c:v>0</c:v>
                </c:pt>
                <c:pt idx="3">
                  <c:v>9.0909090909090912E-2</c:v>
                </c:pt>
                <c:pt idx="4">
                  <c:v>0.27272727272727271</c:v>
                </c:pt>
                <c:pt idx="5">
                  <c:v>0.45454545454545453</c:v>
                </c:pt>
                <c:pt idx="6">
                  <c:v>1</c:v>
                </c:pt>
              </c:numCache>
            </c:numRef>
          </c:val>
          <c:smooth val="0"/>
          <c:extLst>
            <c:ext xmlns:c16="http://schemas.microsoft.com/office/drawing/2014/chart" uri="{C3380CC4-5D6E-409C-BE32-E72D297353CC}">
              <c16:uniqueId val="{00000001-7E30-49EB-B499-D1405A2A9FC4}"/>
            </c:ext>
          </c:extLst>
        </c:ser>
        <c:dLbls>
          <c:showLegendKey val="0"/>
          <c:showVal val="0"/>
          <c:showCatName val="0"/>
          <c:showSerName val="0"/>
          <c:showPercent val="0"/>
          <c:showBubbleSize val="0"/>
        </c:dLbls>
        <c:marker val="1"/>
        <c:smooth val="0"/>
        <c:axId val="390023904"/>
        <c:axId val="2107212496"/>
      </c:lineChart>
      <c:catAx>
        <c:axId val="39002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es-CO"/>
          </a:p>
        </c:txPr>
        <c:crossAx val="2107210512"/>
        <c:crosses val="autoZero"/>
        <c:auto val="1"/>
        <c:lblAlgn val="ctr"/>
        <c:lblOffset val="100"/>
        <c:noMultiLvlLbl val="0"/>
      </c:catAx>
      <c:valAx>
        <c:axId val="21072105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90021984"/>
        <c:crosses val="autoZero"/>
        <c:crossBetween val="between"/>
      </c:valAx>
      <c:valAx>
        <c:axId val="2107212496"/>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390023904"/>
        <c:crosses val="max"/>
        <c:crossBetween val="between"/>
      </c:valAx>
      <c:catAx>
        <c:axId val="390023904"/>
        <c:scaling>
          <c:orientation val="minMax"/>
        </c:scaling>
        <c:delete val="1"/>
        <c:axPos val="b"/>
        <c:numFmt formatCode="General" sourceLinked="1"/>
        <c:majorTickMark val="none"/>
        <c:minorTickMark val="none"/>
        <c:tickLblPos val="nextTo"/>
        <c:crossAx val="2107212496"/>
        <c:crosses val="autoZero"/>
        <c:auto val="1"/>
        <c:lblAlgn val="ctr"/>
        <c:lblOffset val="100"/>
        <c:noMultiLvlLbl val="0"/>
      </c:catAx>
      <c:dTable>
        <c:showHorzBorder val="1"/>
        <c:showVertBorder val="1"/>
        <c:showOutline val="1"/>
        <c:showKeys val="0"/>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solidFill>
      <a:schemeClr val="bg1"/>
    </a:solidFill>
    <a:ln>
      <a:solidFill>
        <a:schemeClr val="tx1"/>
      </a:solid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1"/>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1968599033816424E-2"/>
          <c:y val="0.1043790615081697"/>
          <c:w val="0.91727053140096615"/>
          <c:h val="0.72623480612579461"/>
        </c:manualLayout>
      </c:layout>
      <c:pie3DChart>
        <c:varyColors val="1"/>
        <c:ser>
          <c:idx val="0"/>
          <c:order val="0"/>
          <c:tx>
            <c:strRef>
              <c:f>Hoja1!$A$27</c:f>
              <c:strCache>
                <c:ptCount val="1"/>
                <c:pt idx="0">
                  <c:v>Cantidad</c:v>
                </c:pt>
              </c:strCache>
            </c:strRef>
          </c:tx>
          <c:spPr>
            <a:effectLst>
              <a:innerShdw blurRad="63500" dist="50800" dir="13500000">
                <a:prstClr val="black">
                  <a:alpha val="97000"/>
                </a:prstClr>
              </a:innerShdw>
            </a:effectLst>
            <a:scene3d>
              <a:camera prst="orthographicFront"/>
              <a:lightRig rig="threePt" dir="t"/>
            </a:scene3d>
          </c:spPr>
          <c:dPt>
            <c:idx val="0"/>
            <c:bubble3D val="0"/>
            <c:explosion val="10"/>
            <c:spPr>
              <a:solidFill>
                <a:schemeClr val="accent1"/>
              </a:solidFill>
              <a:ln w="25400">
                <a:solidFill>
                  <a:schemeClr val="lt1"/>
                </a:solidFill>
              </a:ln>
              <a:effectLst>
                <a:innerShdw blurRad="63500" dist="50800" dir="13500000">
                  <a:prstClr val="black">
                    <a:alpha val="97000"/>
                  </a:prstClr>
                </a:innerShdw>
              </a:effectLst>
              <a:scene3d>
                <a:camera prst="orthographicFront"/>
                <a:lightRig rig="threePt" dir="t"/>
              </a:scene3d>
              <a:sp3d contourW="25400">
                <a:contourClr>
                  <a:schemeClr val="lt1"/>
                </a:contourClr>
              </a:sp3d>
            </c:spPr>
            <c:extLst>
              <c:ext xmlns:c16="http://schemas.microsoft.com/office/drawing/2014/chart" uri="{C3380CC4-5D6E-409C-BE32-E72D297353CC}">
                <c16:uniqueId val="{00000001-1A1F-40B0-A21F-74D5D219DA1F}"/>
              </c:ext>
            </c:extLst>
          </c:dPt>
          <c:dPt>
            <c:idx val="1"/>
            <c:bubble3D val="0"/>
            <c:spPr>
              <a:solidFill>
                <a:schemeClr val="accent2"/>
              </a:solidFill>
              <a:ln w="25400">
                <a:solidFill>
                  <a:schemeClr val="lt1"/>
                </a:solidFill>
              </a:ln>
              <a:effectLst>
                <a:innerShdw blurRad="63500" dist="50800" dir="13500000">
                  <a:prstClr val="black">
                    <a:alpha val="97000"/>
                  </a:prstClr>
                </a:innerShdw>
              </a:effectLst>
              <a:scene3d>
                <a:camera prst="orthographicFront"/>
                <a:lightRig rig="threePt" dir="t"/>
              </a:scene3d>
              <a:sp3d contourW="25400">
                <a:contourClr>
                  <a:schemeClr val="lt1"/>
                </a:contourClr>
              </a:sp3d>
            </c:spPr>
            <c:extLst>
              <c:ext xmlns:c16="http://schemas.microsoft.com/office/drawing/2014/chart" uri="{C3380CC4-5D6E-409C-BE32-E72D297353CC}">
                <c16:uniqueId val="{00000003-1A1F-40B0-A21F-74D5D219DA1F}"/>
              </c:ext>
            </c:extLst>
          </c:dPt>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s-CO"/>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Hoja1!$B$26:$C$26</c:f>
              <c:strCache>
                <c:ptCount val="2"/>
                <c:pt idx="0">
                  <c:v>ACTIVOS</c:v>
                </c:pt>
                <c:pt idx="1">
                  <c:v>INACTIVOS</c:v>
                </c:pt>
              </c:strCache>
            </c:strRef>
          </c:cat>
          <c:val>
            <c:numRef>
              <c:f>Hoja1!$B$27:$C$27</c:f>
              <c:numCache>
                <c:formatCode>General</c:formatCode>
                <c:ptCount val="2"/>
                <c:pt idx="0">
                  <c:v>89</c:v>
                </c:pt>
                <c:pt idx="1">
                  <c:v>10</c:v>
                </c:pt>
              </c:numCache>
            </c:numRef>
          </c:val>
          <c:extLst>
            <c:ext xmlns:c16="http://schemas.microsoft.com/office/drawing/2014/chart" uri="{C3380CC4-5D6E-409C-BE32-E72D297353CC}">
              <c16:uniqueId val="{00000004-1A1F-40B0-A21F-74D5D219DA1F}"/>
            </c:ext>
          </c:extLst>
        </c:ser>
        <c:dLbls>
          <c:dLblPos val="bestFit"/>
          <c:showLegendKey val="0"/>
          <c:showVal val="1"/>
          <c:showCatName val="0"/>
          <c:showSerName val="0"/>
          <c:showPercent val="0"/>
          <c:showBubbleSize val="0"/>
          <c:showLeaderLines val="1"/>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2">
  <cs:axisTitle>
    <cs:lnRef idx="0"/>
    <cs:fillRef idx="0"/>
    <cs:effectRef idx="0"/>
    <cs:fontRef idx="minor">
      <a:schemeClr val="tx1">
        <a:lumMod val="50000"/>
        <a:lumOff val="50000"/>
      </a:schemeClr>
    </cs:fontRef>
    <cs:defRPr sz="900" kern="1200"/>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lumMod val="75000"/>
          </a:schemeClr>
        </a:solidFill>
      </a:ln>
    </cs:spPr>
  </cs:dataPoint>
  <cs:dataPoint3D>
    <cs:lnRef idx="0">
      <cs:styleClr val="auto"/>
    </cs:lnRef>
    <cs:fillRef idx="0">
      <cs:styleClr val="auto"/>
    </cs:fillRef>
    <cs:effectRef idx="0"/>
    <cs:fontRef idx="minor">
      <a:schemeClr val="tx1"/>
    </cs:fontRef>
    <cs:spPr>
      <a:solidFill>
        <a:schemeClr val="phClr"/>
      </a:solidFill>
      <a:ln>
        <a:solidFill>
          <a:schemeClr val="phClr">
            <a:lumMod val="75000"/>
          </a:schemeClr>
        </a:solidFill>
      </a:ln>
      <a:scene3d>
        <a:camera prst="orthographicFront"/>
        <a:lightRig rig="threePt" dir="t"/>
      </a:scene3d>
      <a:sp3d prstMaterial="translucentPowder"/>
    </cs:spPr>
  </cs:dataPoint3D>
  <cs:dataPointLine>
    <cs:lnRef idx="0">
      <cs:styleClr val="auto"/>
    </cs:lnRef>
    <cs:fillRef idx="0"/>
    <cs:effectRef idx="0"/>
    <cs:fontRef idx="minor">
      <a:schemeClr val="tx1"/>
    </cs:fontRef>
    <cs:spPr>
      <a:ln w="28575" cap="rnd">
        <a:solidFill>
          <a:schemeClr val="phClr">
            <a:alpha val="70000"/>
          </a:schemeClr>
        </a:solidFill>
        <a:round/>
      </a:ln>
    </cs:spPr>
  </cs:dataPointLine>
  <cs:dataPointMarker>
    <cs:lnRef idx="0">
      <cs:styleClr val="auto"/>
    </cs:lnRef>
    <cs:fillRef idx="0">
      <cs:styleClr val="auto"/>
    </cs:fillRef>
    <cs:effectRef idx="0"/>
    <cs:fontRef idx="minor">
      <a:schemeClr val="dk1"/>
    </cs:fontRef>
    <cs:spPr>
      <a:solidFill>
        <a:schemeClr val="phClr">
          <a:alpha val="70000"/>
        </a:schemeClr>
      </a:solidFill>
      <a:ln>
        <a:solidFill>
          <a:schemeClr val="phClr">
            <a:lumMod val="75000"/>
          </a:schemeClr>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tx1"/>
    </cs:fontRef>
    <cs:spPr>
      <a:solidFill>
        <a:schemeClr val="lt1">
          <a:alpha val="27000"/>
        </a:schemeClr>
      </a:solidFill>
      <a:sp3d/>
    </cs:spPr>
  </cs:floor>
  <cs:gridlineMajor>
    <cs:lnRef idx="0"/>
    <cs:fillRef idx="0"/>
    <cs:effectRef idx="0"/>
    <cs:fontRef idx="minor">
      <a:schemeClr val="tx1"/>
    </cs:fontRef>
    <cs:spPr>
      <a:ln w="9525" cap="flat" cmpd="sng" algn="ctr">
        <a:solidFill>
          <a:schemeClr val="tx1">
            <a:lumMod val="5000"/>
            <a:lumOff val="95000"/>
          </a:schemeClr>
        </a:solidFill>
        <a:round/>
      </a:ln>
    </cs:spPr>
  </cs:gridlineMajor>
  <cs:gridlineMinor>
    <cs:lnRef idx="0"/>
    <cs:fillRef idx="0"/>
    <cs:effectRef idx="0"/>
    <cs:fontRef idx="minor">
      <a:schemeClr val="tx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0" kern="1200" cap="none" spc="5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tx1"/>
    </cs:fontRef>
    <cs:spPr>
      <a:sp3d/>
    </cs:spPr>
  </cs:wall>
</cs:chartStyle>
</file>

<file path=ppt/charts/style2.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7">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4C21ADE9-4AD7-6A35-CBA7-07E074AC0F5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0F3FA6-2659-5A9D-0837-BD5A8E50592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1D92E2-2C1E-45AB-B17E-594D2A8896F8}" type="datetimeFigureOut">
              <a:rPr lang="es-CO" smtClean="0"/>
              <a:t>06/02/2024</a:t>
            </a:fld>
            <a:endParaRPr lang="es-CO"/>
          </a:p>
        </p:txBody>
      </p:sp>
      <p:sp>
        <p:nvSpPr>
          <p:cNvPr id="4" name="Marcador de pie de página 3">
            <a:extLst>
              <a:ext uri="{FF2B5EF4-FFF2-40B4-BE49-F238E27FC236}">
                <a16:creationId xmlns:a16="http://schemas.microsoft.com/office/drawing/2014/main" id="{D03492B3-6F9D-9522-D582-9144A1B4545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992090B1-837F-E5AC-A494-C1C03D5F76D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138BD7-1CC2-4CE8-88D7-819B277509FA}" type="slidenum">
              <a:rPr lang="es-CO" smtClean="0"/>
              <a:t>‹Nº›</a:t>
            </a:fld>
            <a:endParaRPr lang="es-CO"/>
          </a:p>
        </p:txBody>
      </p:sp>
    </p:spTree>
    <p:extLst>
      <p:ext uri="{BB962C8B-B14F-4D97-AF65-F5344CB8AC3E}">
        <p14:creationId xmlns:p14="http://schemas.microsoft.com/office/powerpoint/2010/main" val="563512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65710F-8DDB-4D44-A600-BF710FEF8760}" type="datetimeFigureOut">
              <a:rPr lang="es-CO" smtClean="0"/>
              <a:t>06/02/2024</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80AB4C-532F-44C0-B1D5-2BE10E4FC5A6}" type="slidenum">
              <a:rPr lang="es-CO" smtClean="0"/>
              <a:t>‹Nº›</a:t>
            </a:fld>
            <a:endParaRPr lang="es-CO"/>
          </a:p>
        </p:txBody>
      </p:sp>
    </p:spTree>
    <p:extLst>
      <p:ext uri="{BB962C8B-B14F-4D97-AF65-F5344CB8AC3E}">
        <p14:creationId xmlns:p14="http://schemas.microsoft.com/office/powerpoint/2010/main" val="1409680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280AB4C-532F-44C0-B1D5-2BE10E4FC5A6}" type="slidenum">
              <a:rPr lang="es-CO" smtClean="0"/>
              <a:t>11</a:t>
            </a:fld>
            <a:endParaRPr lang="es-CO"/>
          </a:p>
        </p:txBody>
      </p:sp>
    </p:spTree>
    <p:extLst>
      <p:ext uri="{BB962C8B-B14F-4D97-AF65-F5344CB8AC3E}">
        <p14:creationId xmlns:p14="http://schemas.microsoft.com/office/powerpoint/2010/main" val="41516747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O" sz="1800" b="0" i="0" u="none" strike="noStrike" baseline="0" dirty="0">
                <a:solidFill>
                  <a:srgbClr val="000000"/>
                </a:solidFill>
                <a:latin typeface="Century Gothic" panose="020B0502020202020204" pitchFamily="34" charset="0"/>
              </a:rPr>
              <a:t>La dirección financiera está estructurada funcionalmente en cuatro áreas que requiere la liquidación: i) área contable, </a:t>
            </a:r>
            <a:r>
              <a:rPr lang="es-CO" sz="1800" b="0" i="0" u="none" strike="noStrike" baseline="0" dirty="0" err="1">
                <a:solidFill>
                  <a:srgbClr val="000000"/>
                </a:solidFill>
                <a:latin typeface="Century Gothic" panose="020B0502020202020204" pitchFamily="34" charset="0"/>
              </a:rPr>
              <a:t>ii</a:t>
            </a:r>
            <a:r>
              <a:rPr lang="es-CO" sz="1800" b="0" i="0" u="none" strike="noStrike" baseline="0" dirty="0">
                <a:solidFill>
                  <a:srgbClr val="000000"/>
                </a:solidFill>
                <a:latin typeface="Century Gothic" panose="020B0502020202020204" pitchFamily="34" charset="0"/>
              </a:rPr>
              <a:t>) área presupuestal </a:t>
            </a:r>
            <a:r>
              <a:rPr lang="es-CO" sz="1800" b="0" i="0" u="none" strike="noStrike" baseline="0" dirty="0" err="1">
                <a:solidFill>
                  <a:srgbClr val="000000"/>
                </a:solidFill>
                <a:latin typeface="Century Gothic" panose="020B0502020202020204" pitchFamily="34" charset="0"/>
              </a:rPr>
              <a:t>iii</a:t>
            </a:r>
            <a:r>
              <a:rPr lang="es-CO" sz="1800" b="0" i="0" u="none" strike="noStrike" baseline="0" dirty="0">
                <a:solidFill>
                  <a:srgbClr val="000000"/>
                </a:solidFill>
                <a:latin typeface="Century Gothic" panose="020B0502020202020204" pitchFamily="34" charset="0"/>
              </a:rPr>
              <a:t>) área de tesorería. </a:t>
            </a:r>
            <a:r>
              <a:rPr lang="es-CO" sz="1800" b="0" i="0" u="none" strike="noStrike" baseline="0" dirty="0" err="1">
                <a:solidFill>
                  <a:srgbClr val="000000"/>
                </a:solidFill>
                <a:latin typeface="Century Gothic" panose="020B0502020202020204" pitchFamily="34" charset="0"/>
              </a:rPr>
              <a:t>iv</a:t>
            </a:r>
            <a:r>
              <a:rPr lang="es-CO" sz="1800" b="0" i="0" u="none" strike="noStrike" baseline="0" dirty="0">
                <a:solidFill>
                  <a:srgbClr val="000000"/>
                </a:solidFill>
                <a:latin typeface="Century Gothic" panose="020B0502020202020204" pitchFamily="34" charset="0"/>
              </a:rPr>
              <a:t>) área cartera .</a:t>
            </a:r>
            <a:endParaRPr lang="es-CO" dirty="0"/>
          </a:p>
        </p:txBody>
      </p:sp>
      <p:sp>
        <p:nvSpPr>
          <p:cNvPr id="4" name="Marcador de número de diapositiva 3"/>
          <p:cNvSpPr>
            <a:spLocks noGrp="1"/>
          </p:cNvSpPr>
          <p:nvPr>
            <p:ph type="sldNum" sz="quarter" idx="5"/>
          </p:nvPr>
        </p:nvSpPr>
        <p:spPr/>
        <p:txBody>
          <a:bodyPr/>
          <a:lstStyle/>
          <a:p>
            <a:fld id="{2280AB4C-532F-44C0-B1D5-2BE10E4FC5A6}" type="slidenum">
              <a:rPr lang="es-CO" smtClean="0"/>
              <a:t>16</a:t>
            </a:fld>
            <a:endParaRPr lang="es-CO"/>
          </a:p>
        </p:txBody>
      </p:sp>
    </p:spTree>
    <p:extLst>
      <p:ext uri="{BB962C8B-B14F-4D97-AF65-F5344CB8AC3E}">
        <p14:creationId xmlns:p14="http://schemas.microsoft.com/office/powerpoint/2010/main" val="2854343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280AB4C-532F-44C0-B1D5-2BE10E4FC5A6}" type="slidenum">
              <a:rPr lang="es-CO" smtClean="0"/>
              <a:t>25</a:t>
            </a:fld>
            <a:endParaRPr lang="es-CO"/>
          </a:p>
        </p:txBody>
      </p:sp>
    </p:spTree>
    <p:extLst>
      <p:ext uri="{BB962C8B-B14F-4D97-AF65-F5344CB8AC3E}">
        <p14:creationId xmlns:p14="http://schemas.microsoft.com/office/powerpoint/2010/main" val="1329129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280AB4C-532F-44C0-B1D5-2BE10E4FC5A6}" type="slidenum">
              <a:rPr lang="es-CO" smtClean="0"/>
              <a:t>32</a:t>
            </a:fld>
            <a:endParaRPr lang="es-CO"/>
          </a:p>
        </p:txBody>
      </p:sp>
    </p:spTree>
    <p:extLst>
      <p:ext uri="{BB962C8B-B14F-4D97-AF65-F5344CB8AC3E}">
        <p14:creationId xmlns:p14="http://schemas.microsoft.com/office/powerpoint/2010/main" val="8219704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1">
        <a:schemeClr val="bg2"/>
      </p:bgRef>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9B366E-9739-F120-3060-22D9E59D0453}"/>
              </a:ext>
            </a:extLst>
          </p:cNvPr>
          <p:cNvSpPr>
            <a:spLocks noGrp="1"/>
          </p:cNvSpPr>
          <p:nvPr>
            <p:ph type="ctrTitle"/>
          </p:nvPr>
        </p:nvSpPr>
        <p:spPr>
          <a:xfrm>
            <a:off x="1524000" y="1122363"/>
            <a:ext cx="9144000" cy="2387600"/>
          </a:xfrm>
        </p:spPr>
        <p:txBody>
          <a:bodyPr anchor="b"/>
          <a:lstStyle>
            <a:lvl1pPr algn="ctr">
              <a:defRPr sz="6000" b="1">
                <a:latin typeface="Arial Narrow" panose="020B0606020202030204" pitchFamily="34" charset="0"/>
              </a:defRPr>
            </a:lvl1pPr>
          </a:lstStyle>
          <a:p>
            <a:r>
              <a:rPr lang="es-ES" dirty="0"/>
              <a:t>Haga clic para modificar el estilo de título del patrón</a:t>
            </a:r>
            <a:endParaRPr lang="es-CO" dirty="0"/>
          </a:p>
        </p:txBody>
      </p:sp>
      <p:sp>
        <p:nvSpPr>
          <p:cNvPr id="3" name="Subtítulo 2">
            <a:extLst>
              <a:ext uri="{FF2B5EF4-FFF2-40B4-BE49-F238E27FC236}">
                <a16:creationId xmlns:a16="http://schemas.microsoft.com/office/drawing/2014/main" id="{9350A3BC-6CC9-4799-484D-0D31BE70569E}"/>
              </a:ext>
            </a:extLst>
          </p:cNvPr>
          <p:cNvSpPr>
            <a:spLocks noGrp="1"/>
          </p:cNvSpPr>
          <p:nvPr>
            <p:ph type="subTitle" idx="1" hasCustomPrompt="1"/>
          </p:nvPr>
        </p:nvSpPr>
        <p:spPr>
          <a:xfrm>
            <a:off x="0" y="5563588"/>
            <a:ext cx="9144000" cy="1311132"/>
          </a:xfrm>
          <a:solidFill>
            <a:schemeClr val="accent1">
              <a:lumMod val="50000"/>
            </a:schemeClr>
          </a:solidFill>
          <a:ln w="19050">
            <a:solidFill>
              <a:schemeClr val="tx1"/>
            </a:solidFill>
          </a:ln>
        </p:spPr>
        <p:txBody>
          <a:bodyPr anchor="ctr">
            <a:normAutofit/>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liquidacioneps@convidaenliquidacion.com</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s-ES" dirty="0"/>
              <a:t>www.convidaenliquidacion.com</a:t>
            </a:r>
            <a:endParaRPr lang="es-CO" dirty="0"/>
          </a:p>
        </p:txBody>
      </p:sp>
      <p:pic>
        <p:nvPicPr>
          <p:cNvPr id="7" name="Imagen 6" descr="Logotipo, nombre de la empresa&#10;&#10;Descripción generada automáticamente">
            <a:extLst>
              <a:ext uri="{FF2B5EF4-FFF2-40B4-BE49-F238E27FC236}">
                <a16:creationId xmlns:a16="http://schemas.microsoft.com/office/drawing/2014/main" id="{DAB30256-D0F3-466E-D478-59A5DFA1E2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144000" y="5563588"/>
            <a:ext cx="3048000" cy="1296000"/>
          </a:xfrm>
          <a:prstGeom prst="rect">
            <a:avLst/>
          </a:prstGeom>
          <a:noFill/>
          <a:ln>
            <a:solidFill>
              <a:schemeClr val="tx1"/>
            </a:solidFill>
          </a:ln>
        </p:spPr>
      </p:pic>
    </p:spTree>
    <p:extLst>
      <p:ext uri="{BB962C8B-B14F-4D97-AF65-F5344CB8AC3E}">
        <p14:creationId xmlns:p14="http://schemas.microsoft.com/office/powerpoint/2010/main" val="420153167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pic>
        <p:nvPicPr>
          <p:cNvPr id="1026" name="Picture 2" descr="Imágenes de Fondos Power Point - Descarga gratuita en Freepik">
            <a:extLst>
              <a:ext uri="{FF2B5EF4-FFF2-40B4-BE49-F238E27FC236}">
                <a16:creationId xmlns:a16="http://schemas.microsoft.com/office/drawing/2014/main" id="{E8207CB0-0528-C410-D4A4-A8D5EE45880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hidden">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a:extLst>
              <a:ext uri="{FF2B5EF4-FFF2-40B4-BE49-F238E27FC236}">
                <a16:creationId xmlns:a16="http://schemas.microsoft.com/office/drawing/2014/main" id="{BA35B044-93A8-380B-83D5-EE2A2A641CC0}"/>
              </a:ext>
            </a:extLst>
          </p:cNvPr>
          <p:cNvSpPr>
            <a:spLocks noGrp="1"/>
          </p:cNvSpPr>
          <p:nvPr>
            <p:ph type="title"/>
          </p:nvPr>
        </p:nvSpPr>
        <p:spPr>
          <a:xfrm>
            <a:off x="1047553" y="1809135"/>
            <a:ext cx="10096893" cy="3789576"/>
          </a:xfrm>
        </p:spPr>
        <p:txBody>
          <a:bodyPr vert="horz" lIns="91440" tIns="45720" rIns="91440" bIns="45720" rtlCol="0" anchor="ctr">
            <a:normAutofit/>
          </a:bodyPr>
          <a:lstStyle>
            <a:lvl1pPr>
              <a:defRPr lang="es-CO" sz="6000" b="1" dirty="0">
                <a:latin typeface="Arial Narrow" panose="020B0606020202030204" pitchFamily="34" charset="0"/>
              </a:defRPr>
            </a:lvl1pPr>
          </a:lstStyle>
          <a:p>
            <a:pPr lvl="0" algn="ctr"/>
            <a:r>
              <a:rPr lang="es-ES" dirty="0"/>
              <a:t>Haga clic para modificar el estilo de título del patrón</a:t>
            </a:r>
            <a:endParaRPr lang="es-CO" dirty="0"/>
          </a:p>
        </p:txBody>
      </p:sp>
      <p:sp>
        <p:nvSpPr>
          <p:cNvPr id="7" name="Marcador de fecha 6">
            <a:extLst>
              <a:ext uri="{FF2B5EF4-FFF2-40B4-BE49-F238E27FC236}">
                <a16:creationId xmlns:a16="http://schemas.microsoft.com/office/drawing/2014/main" id="{A71650BA-A233-28A7-432B-0F99593D565D}"/>
              </a:ext>
            </a:extLst>
          </p:cNvPr>
          <p:cNvSpPr>
            <a:spLocks noGrp="1"/>
          </p:cNvSpPr>
          <p:nvPr>
            <p:ph type="dt" sz="half" idx="10"/>
          </p:nvPr>
        </p:nvSpPr>
        <p:spPr/>
        <p:txBody>
          <a:bodyPr/>
          <a:lstStyle/>
          <a:p>
            <a:fld id="{062C599F-472F-4718-9133-074931AF71F3}" type="datetimeFigureOut">
              <a:rPr lang="es-CO" smtClean="0"/>
              <a:t>06/02/2024</a:t>
            </a:fld>
            <a:endParaRPr lang="es-CO" dirty="0"/>
          </a:p>
        </p:txBody>
      </p:sp>
      <p:sp>
        <p:nvSpPr>
          <p:cNvPr id="8" name="Marcador de pie de página 7">
            <a:extLst>
              <a:ext uri="{FF2B5EF4-FFF2-40B4-BE49-F238E27FC236}">
                <a16:creationId xmlns:a16="http://schemas.microsoft.com/office/drawing/2014/main" id="{501983EA-D1B3-584C-A9BF-6B911AB402C3}"/>
              </a:ext>
            </a:extLst>
          </p:cNvPr>
          <p:cNvSpPr>
            <a:spLocks noGrp="1"/>
          </p:cNvSpPr>
          <p:nvPr>
            <p:ph type="ftr" sz="quarter" idx="11"/>
          </p:nvPr>
        </p:nvSpPr>
        <p:spPr/>
        <p:txBody>
          <a:bodyPr/>
          <a:lstStyle/>
          <a:p>
            <a:endParaRPr lang="es-CO" dirty="0"/>
          </a:p>
        </p:txBody>
      </p:sp>
      <p:sp>
        <p:nvSpPr>
          <p:cNvPr id="9" name="Marcador de número de diapositiva 8">
            <a:extLst>
              <a:ext uri="{FF2B5EF4-FFF2-40B4-BE49-F238E27FC236}">
                <a16:creationId xmlns:a16="http://schemas.microsoft.com/office/drawing/2014/main" id="{79A5CEE3-0501-998D-0467-A20A3454B316}"/>
              </a:ext>
            </a:extLst>
          </p:cNvPr>
          <p:cNvSpPr>
            <a:spLocks noGrp="1"/>
          </p:cNvSpPr>
          <p:nvPr>
            <p:ph type="sldNum" sz="quarter" idx="12"/>
          </p:nvPr>
        </p:nvSpPr>
        <p:spPr/>
        <p:txBody>
          <a:bodyPr/>
          <a:lstStyle/>
          <a:p>
            <a:fld id="{1ACE17E4-D7C3-46F5-B1FE-4A1EE21549BD}" type="slidenum">
              <a:rPr lang="es-CO" smtClean="0"/>
              <a:t>‹Nº›</a:t>
            </a:fld>
            <a:endParaRPr lang="es-CO" dirty="0"/>
          </a:p>
        </p:txBody>
      </p:sp>
      <p:pic>
        <p:nvPicPr>
          <p:cNvPr id="6" name="Imagen 5" descr="Logotipo, nombre de la empresa&#10;&#10;Descripción generada automáticamente">
            <a:extLst>
              <a:ext uri="{FF2B5EF4-FFF2-40B4-BE49-F238E27FC236}">
                <a16:creationId xmlns:a16="http://schemas.microsoft.com/office/drawing/2014/main" id="{0486D8B4-38EB-7B91-2E5E-CD2FED48B75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719035" y="0"/>
            <a:ext cx="2472965" cy="1051497"/>
          </a:xfrm>
          <a:prstGeom prst="rect">
            <a:avLst/>
          </a:prstGeom>
          <a:noFill/>
          <a:ln>
            <a:solidFill>
              <a:schemeClr val="tx1"/>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89500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4E3F08-6208-0729-6375-D025365FEEC9}"/>
              </a:ext>
            </a:extLst>
          </p:cNvPr>
          <p:cNvSpPr>
            <a:spLocks noGrp="1"/>
          </p:cNvSpPr>
          <p:nvPr>
            <p:ph type="title"/>
          </p:nvPr>
        </p:nvSpPr>
        <p:spPr>
          <a:xfrm>
            <a:off x="838200" y="365125"/>
            <a:ext cx="7523375" cy="1325563"/>
          </a:xfrm>
          <a:solidFill>
            <a:schemeClr val="accent1">
              <a:lumMod val="50000"/>
            </a:schemeClr>
          </a:solidFill>
          <a:ln w="19050">
            <a:solidFill>
              <a:schemeClr val="tx1"/>
            </a:solidFill>
          </a:ln>
        </p:spPr>
        <p:txBody>
          <a:bodyPr/>
          <a:lstStyle>
            <a:lvl1pPr algn="ctr">
              <a:defRPr b="1">
                <a:solidFill>
                  <a:schemeClr val="bg1"/>
                </a:solidFill>
                <a:latin typeface="Arial Narrow" panose="020B0606020202030204" pitchFamily="34" charset="0"/>
              </a:defRPr>
            </a:lvl1pPr>
          </a:lstStyle>
          <a:p>
            <a:r>
              <a:rPr lang="es-ES" dirty="0"/>
              <a:t>Haga clic para modificar el estilo de título del patrón</a:t>
            </a:r>
            <a:endParaRPr lang="es-CO" dirty="0"/>
          </a:p>
        </p:txBody>
      </p:sp>
      <p:sp>
        <p:nvSpPr>
          <p:cNvPr id="3" name="Marcador de contenido 2">
            <a:extLst>
              <a:ext uri="{FF2B5EF4-FFF2-40B4-BE49-F238E27FC236}">
                <a16:creationId xmlns:a16="http://schemas.microsoft.com/office/drawing/2014/main" id="{CF037330-D334-9466-A57A-73CA9C24430D}"/>
              </a:ext>
            </a:extLst>
          </p:cNvPr>
          <p:cNvSpPr>
            <a:spLocks noGrp="1"/>
          </p:cNvSpPr>
          <p:nvPr>
            <p:ph idx="1"/>
          </p:nvPr>
        </p:nvSpPr>
        <p:spPr/>
        <p:txBody>
          <a:bodyPr anchor="t">
            <a:normAutofit/>
          </a:bodyPr>
          <a:lstStyle>
            <a:lvl1pPr>
              <a:defRPr sz="2000">
                <a:latin typeface="Arial Narrow" panose="020B0606020202030204" pitchFamily="34" charset="0"/>
              </a:defRPr>
            </a:lvl1pPr>
            <a:lvl2pPr>
              <a:defRPr sz="2000">
                <a:latin typeface="Arial Narrow" panose="020B0606020202030204" pitchFamily="34" charset="0"/>
              </a:defRPr>
            </a:lvl2pPr>
            <a:lvl3pPr>
              <a:defRPr sz="2000">
                <a:latin typeface="Arial Narrow" panose="020B0606020202030204" pitchFamily="34" charset="0"/>
              </a:defRPr>
            </a:lvl3pPr>
            <a:lvl4pPr>
              <a:defRPr sz="2000">
                <a:latin typeface="Arial Narrow" panose="020B0606020202030204" pitchFamily="34" charset="0"/>
              </a:defRPr>
            </a:lvl4pPr>
            <a:lvl5pPr>
              <a:defRPr sz="2000">
                <a:latin typeface="Arial Narrow" panose="020B060602020203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910EBBD1-B8BA-035B-2CF3-2C1664E14045}"/>
              </a:ext>
            </a:extLst>
          </p:cNvPr>
          <p:cNvSpPr>
            <a:spLocks noGrp="1"/>
          </p:cNvSpPr>
          <p:nvPr>
            <p:ph type="dt" sz="half" idx="10"/>
          </p:nvPr>
        </p:nvSpPr>
        <p:spPr/>
        <p:txBody>
          <a:bodyPr/>
          <a:lstStyle/>
          <a:p>
            <a:fld id="{062C599F-472F-4718-9133-074931AF71F3}" type="datetimeFigureOut">
              <a:rPr lang="es-CO" smtClean="0"/>
              <a:t>06/02/2024</a:t>
            </a:fld>
            <a:endParaRPr lang="es-CO"/>
          </a:p>
        </p:txBody>
      </p:sp>
      <p:sp>
        <p:nvSpPr>
          <p:cNvPr id="5" name="Marcador de pie de página 4">
            <a:extLst>
              <a:ext uri="{FF2B5EF4-FFF2-40B4-BE49-F238E27FC236}">
                <a16:creationId xmlns:a16="http://schemas.microsoft.com/office/drawing/2014/main" id="{B0135313-AFBC-A263-1BE1-A24F1C536A36}"/>
              </a:ext>
            </a:extLst>
          </p:cNvPr>
          <p:cNvSpPr>
            <a:spLocks noGrp="1"/>
          </p:cNvSpPr>
          <p:nvPr>
            <p:ph type="ftr" sz="quarter" idx="11"/>
          </p:nvPr>
        </p:nvSpPr>
        <p:spPr/>
        <p:txBody>
          <a:bodyPr/>
          <a:lstStyle>
            <a:lvl1pPr>
              <a:defRPr u="sng">
                <a:solidFill>
                  <a:schemeClr val="accent1">
                    <a:lumMod val="75000"/>
                  </a:schemeClr>
                </a:solidFill>
              </a:defRPr>
            </a:lvl1pPr>
          </a:lstStyle>
          <a:p>
            <a:r>
              <a:rPr lang="es-CO" dirty="0"/>
              <a:t>liquidacioneps@convidaenliquidacion.com</a:t>
            </a:r>
          </a:p>
        </p:txBody>
      </p:sp>
      <p:sp>
        <p:nvSpPr>
          <p:cNvPr id="6" name="Marcador de número de diapositiva 5">
            <a:extLst>
              <a:ext uri="{FF2B5EF4-FFF2-40B4-BE49-F238E27FC236}">
                <a16:creationId xmlns:a16="http://schemas.microsoft.com/office/drawing/2014/main" id="{A43CED42-D02A-3331-2189-EEA796649A74}"/>
              </a:ext>
            </a:extLst>
          </p:cNvPr>
          <p:cNvSpPr>
            <a:spLocks noGrp="1"/>
          </p:cNvSpPr>
          <p:nvPr>
            <p:ph type="sldNum" sz="quarter" idx="12"/>
          </p:nvPr>
        </p:nvSpPr>
        <p:spPr/>
        <p:txBody>
          <a:bodyPr/>
          <a:lstStyle/>
          <a:p>
            <a:fld id="{1ACE17E4-D7C3-46F5-B1FE-4A1EE21549BD}" type="slidenum">
              <a:rPr lang="es-CO" smtClean="0"/>
              <a:t>‹Nº›</a:t>
            </a:fld>
            <a:endParaRPr lang="es-CO" dirty="0"/>
          </a:p>
        </p:txBody>
      </p:sp>
      <p:pic>
        <p:nvPicPr>
          <p:cNvPr id="7" name="Imagen 6" descr="Logotipo, nombre de la empresa&#10;&#10;Descripción generada automáticamente">
            <a:extLst>
              <a:ext uri="{FF2B5EF4-FFF2-40B4-BE49-F238E27FC236}">
                <a16:creationId xmlns:a16="http://schemas.microsoft.com/office/drawing/2014/main" id="{D5E4D6ED-809A-3EB5-236C-5FCEDD20DE6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61575" y="365124"/>
            <a:ext cx="2992226" cy="1325564"/>
          </a:xfrm>
          <a:prstGeom prst="rect">
            <a:avLst/>
          </a:prstGeom>
          <a:noFill/>
          <a:ln>
            <a:solidFill>
              <a:schemeClr val="tx1"/>
            </a:solidFill>
          </a:ln>
        </p:spPr>
      </p:pic>
    </p:spTree>
    <p:extLst>
      <p:ext uri="{BB962C8B-B14F-4D97-AF65-F5344CB8AC3E}">
        <p14:creationId xmlns:p14="http://schemas.microsoft.com/office/powerpoint/2010/main" val="360705390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F9C076-3599-32B5-9127-63DBFEDFDE0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01F65DB-A59A-8DE7-B7A3-21B75035E012}"/>
              </a:ext>
            </a:extLst>
          </p:cNvPr>
          <p:cNvSpPr>
            <a:spLocks noGrp="1"/>
          </p:cNvSpPr>
          <p:nvPr>
            <p:ph sz="half" idx="1"/>
          </p:nvPr>
        </p:nvSpPr>
        <p:spPr>
          <a:xfrm>
            <a:off x="838200" y="1825625"/>
            <a:ext cx="5181600" cy="4351338"/>
          </a:xfrm>
        </p:spPr>
        <p:txBody>
          <a:bodyPr>
            <a:normAutofit/>
          </a:bodyPr>
          <a:lstStyle>
            <a:lvl1pPr>
              <a:defRPr sz="2000">
                <a:latin typeface="Arial Narrow" panose="020B0606020202030204" pitchFamily="34" charset="0"/>
              </a:defRPr>
            </a:lvl1pPr>
            <a:lvl2pPr>
              <a:defRPr sz="2000">
                <a:latin typeface="Arial Narrow" panose="020B0606020202030204" pitchFamily="34" charset="0"/>
              </a:defRPr>
            </a:lvl2pPr>
            <a:lvl3pPr>
              <a:defRPr sz="2000">
                <a:latin typeface="Arial Narrow" panose="020B0606020202030204" pitchFamily="34" charset="0"/>
              </a:defRPr>
            </a:lvl3pPr>
            <a:lvl4pPr>
              <a:defRPr sz="2000">
                <a:latin typeface="Arial Narrow" panose="020B0606020202030204" pitchFamily="34" charset="0"/>
              </a:defRPr>
            </a:lvl4pPr>
            <a:lvl5pPr>
              <a:defRPr sz="2000">
                <a:latin typeface="Arial Narrow" panose="020B060602020203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contenido 3">
            <a:extLst>
              <a:ext uri="{FF2B5EF4-FFF2-40B4-BE49-F238E27FC236}">
                <a16:creationId xmlns:a16="http://schemas.microsoft.com/office/drawing/2014/main" id="{21F131D5-2D86-B128-63E9-AF8BBD3F70F1}"/>
              </a:ext>
            </a:extLst>
          </p:cNvPr>
          <p:cNvSpPr>
            <a:spLocks noGrp="1"/>
          </p:cNvSpPr>
          <p:nvPr>
            <p:ph sz="half" idx="2"/>
          </p:nvPr>
        </p:nvSpPr>
        <p:spPr>
          <a:xfrm>
            <a:off x="6172200" y="1825625"/>
            <a:ext cx="5181600" cy="4351338"/>
          </a:xfrm>
        </p:spPr>
        <p:txBody>
          <a:bodyPr>
            <a:normAutofit/>
          </a:bodyPr>
          <a:lstStyle>
            <a:lvl1pPr>
              <a:defRPr sz="2000">
                <a:latin typeface="Arial Narrow" panose="020B0606020202030204" pitchFamily="34" charset="0"/>
              </a:defRPr>
            </a:lvl1pPr>
            <a:lvl2pPr>
              <a:defRPr sz="2000">
                <a:latin typeface="Arial Narrow" panose="020B0606020202030204" pitchFamily="34" charset="0"/>
              </a:defRPr>
            </a:lvl2pPr>
            <a:lvl3pPr>
              <a:defRPr sz="2000">
                <a:latin typeface="Arial Narrow" panose="020B0606020202030204" pitchFamily="34" charset="0"/>
              </a:defRPr>
            </a:lvl3pPr>
            <a:lvl4pPr>
              <a:defRPr sz="2000">
                <a:latin typeface="Arial Narrow" panose="020B0606020202030204" pitchFamily="34" charset="0"/>
              </a:defRPr>
            </a:lvl4pPr>
            <a:lvl5pPr>
              <a:defRPr sz="2000">
                <a:latin typeface="Arial Narrow" panose="020B060602020203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5" name="Marcador de fecha 4">
            <a:extLst>
              <a:ext uri="{FF2B5EF4-FFF2-40B4-BE49-F238E27FC236}">
                <a16:creationId xmlns:a16="http://schemas.microsoft.com/office/drawing/2014/main" id="{83D6D600-1220-F21D-6A33-1DBB78DE1509}"/>
              </a:ext>
            </a:extLst>
          </p:cNvPr>
          <p:cNvSpPr>
            <a:spLocks noGrp="1"/>
          </p:cNvSpPr>
          <p:nvPr>
            <p:ph type="dt" sz="half" idx="10"/>
          </p:nvPr>
        </p:nvSpPr>
        <p:spPr/>
        <p:txBody>
          <a:bodyPr/>
          <a:lstStyle/>
          <a:p>
            <a:fld id="{0EC92D7D-8049-4DC5-98E7-662F31C2991C}" type="datetimeFigureOut">
              <a:rPr lang="es-CO" smtClean="0"/>
              <a:t>06/02/2024</a:t>
            </a:fld>
            <a:endParaRPr lang="es-CO"/>
          </a:p>
        </p:txBody>
      </p:sp>
      <p:sp>
        <p:nvSpPr>
          <p:cNvPr id="7" name="Marcador de número de diapositiva 6">
            <a:extLst>
              <a:ext uri="{FF2B5EF4-FFF2-40B4-BE49-F238E27FC236}">
                <a16:creationId xmlns:a16="http://schemas.microsoft.com/office/drawing/2014/main" id="{FE34C508-0EE5-2375-B253-AD4A4DD07440}"/>
              </a:ext>
            </a:extLst>
          </p:cNvPr>
          <p:cNvSpPr>
            <a:spLocks noGrp="1"/>
          </p:cNvSpPr>
          <p:nvPr>
            <p:ph type="sldNum" sz="quarter" idx="12"/>
          </p:nvPr>
        </p:nvSpPr>
        <p:spPr/>
        <p:txBody>
          <a:bodyPr/>
          <a:lstStyle/>
          <a:p>
            <a:fld id="{1CED2079-945D-4882-BE35-652F54C55BA8}" type="slidenum">
              <a:rPr lang="es-CO" smtClean="0"/>
              <a:t>‹Nº›</a:t>
            </a:fld>
            <a:endParaRPr lang="es-CO"/>
          </a:p>
        </p:txBody>
      </p:sp>
      <p:sp>
        <p:nvSpPr>
          <p:cNvPr id="8" name="Título 1">
            <a:extLst>
              <a:ext uri="{FF2B5EF4-FFF2-40B4-BE49-F238E27FC236}">
                <a16:creationId xmlns:a16="http://schemas.microsoft.com/office/drawing/2014/main" id="{517AF957-5615-C165-C346-CAC58A3C4483}"/>
              </a:ext>
            </a:extLst>
          </p:cNvPr>
          <p:cNvSpPr txBox="1">
            <a:spLocks/>
          </p:cNvSpPr>
          <p:nvPr userDrawn="1"/>
        </p:nvSpPr>
        <p:spPr>
          <a:xfrm>
            <a:off x="838200" y="365125"/>
            <a:ext cx="7523375" cy="1325563"/>
          </a:xfrm>
          <a:prstGeom prst="rect">
            <a:avLst/>
          </a:prstGeom>
          <a:solidFill>
            <a:schemeClr val="accent1">
              <a:lumMod val="50000"/>
            </a:schemeClr>
          </a:solidFill>
          <a:ln w="19050">
            <a:solidFill>
              <a:schemeClr val="tx1"/>
            </a:solidFill>
          </a:ln>
        </p:spPr>
        <p:txBody>
          <a:bodyPr vert="horz" lIns="91440" tIns="45720" rIns="91440" bIns="45720" rtlCol="0" anchor="ctr">
            <a:normAutofit/>
          </a:bodyPr>
          <a:lstStyle>
            <a:lvl1pPr algn="ctr" defTabSz="914400" rtl="0" eaLnBrk="1" latinLnBrk="0" hangingPunct="1">
              <a:lnSpc>
                <a:spcPct val="90000"/>
              </a:lnSpc>
              <a:spcBef>
                <a:spcPct val="0"/>
              </a:spcBef>
              <a:buNone/>
              <a:defRPr sz="4400" b="1" kern="1200">
                <a:solidFill>
                  <a:schemeClr val="bg1"/>
                </a:solidFill>
                <a:latin typeface="Arial Narrow" panose="020B0606020202030204" pitchFamily="34" charset="0"/>
                <a:ea typeface="+mj-ea"/>
                <a:cs typeface="+mj-cs"/>
              </a:defRPr>
            </a:lvl1pPr>
          </a:lstStyle>
          <a:p>
            <a:endParaRPr lang="es-CO" dirty="0"/>
          </a:p>
        </p:txBody>
      </p:sp>
      <p:pic>
        <p:nvPicPr>
          <p:cNvPr id="9" name="Imagen 8" descr="Logotipo, nombre de la empresa&#10;&#10;Descripción generada automáticamente">
            <a:extLst>
              <a:ext uri="{FF2B5EF4-FFF2-40B4-BE49-F238E27FC236}">
                <a16:creationId xmlns:a16="http://schemas.microsoft.com/office/drawing/2014/main" id="{9FAC3A51-A465-24ED-1C31-43536E5BD5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361575" y="365124"/>
            <a:ext cx="2992226" cy="1325564"/>
          </a:xfrm>
          <a:prstGeom prst="rect">
            <a:avLst/>
          </a:prstGeom>
          <a:noFill/>
          <a:ln>
            <a:solidFill>
              <a:schemeClr val="tx1"/>
            </a:solidFill>
          </a:ln>
        </p:spPr>
      </p:pic>
      <p:sp>
        <p:nvSpPr>
          <p:cNvPr id="10" name="Marcador de pie de página 4">
            <a:extLst>
              <a:ext uri="{FF2B5EF4-FFF2-40B4-BE49-F238E27FC236}">
                <a16:creationId xmlns:a16="http://schemas.microsoft.com/office/drawing/2014/main" id="{35D3162E-3FB2-E8DC-ED97-0A52F12E85EA}"/>
              </a:ext>
            </a:extLst>
          </p:cNvPr>
          <p:cNvSpPr>
            <a:spLocks noGrp="1"/>
          </p:cNvSpPr>
          <p:nvPr>
            <p:ph type="ftr" sz="quarter" idx="11"/>
          </p:nvPr>
        </p:nvSpPr>
        <p:spPr>
          <a:xfrm>
            <a:off x="4038600" y="6356350"/>
            <a:ext cx="4114800" cy="365125"/>
          </a:xfrm>
        </p:spPr>
        <p:txBody>
          <a:bodyPr/>
          <a:lstStyle>
            <a:lvl1pPr>
              <a:defRPr u="sng">
                <a:solidFill>
                  <a:schemeClr val="accent1">
                    <a:lumMod val="75000"/>
                  </a:schemeClr>
                </a:solidFill>
              </a:defRPr>
            </a:lvl1pPr>
          </a:lstStyle>
          <a:p>
            <a:r>
              <a:rPr lang="es-CO" dirty="0"/>
              <a:t>liquidacioneps@convidaenliquidacion.com</a:t>
            </a:r>
          </a:p>
        </p:txBody>
      </p:sp>
    </p:spTree>
    <p:extLst>
      <p:ext uri="{BB962C8B-B14F-4D97-AF65-F5344CB8AC3E}">
        <p14:creationId xmlns:p14="http://schemas.microsoft.com/office/powerpoint/2010/main" val="353054151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308F357-ECE3-3FB0-85F0-687A9F346C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6D65908E-315A-32E2-BCF3-3F9468D943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EEE7F8D9-7A7F-CC83-8F1A-03E138C258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2C599F-472F-4718-9133-074931AF71F3}" type="datetimeFigureOut">
              <a:rPr lang="es-CO" smtClean="0"/>
              <a:t>06/02/2024</a:t>
            </a:fld>
            <a:endParaRPr lang="es-CO" dirty="0"/>
          </a:p>
        </p:txBody>
      </p:sp>
      <p:sp>
        <p:nvSpPr>
          <p:cNvPr id="5" name="Marcador de pie de página 4">
            <a:extLst>
              <a:ext uri="{FF2B5EF4-FFF2-40B4-BE49-F238E27FC236}">
                <a16:creationId xmlns:a16="http://schemas.microsoft.com/office/drawing/2014/main" id="{1ABC71EF-431F-2DA8-1A01-2727762045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a:extLst>
              <a:ext uri="{FF2B5EF4-FFF2-40B4-BE49-F238E27FC236}">
                <a16:creationId xmlns:a16="http://schemas.microsoft.com/office/drawing/2014/main" id="{FDD63D27-D3C7-8B1B-FD78-7B802DA1C2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E17E4-D7C3-46F5-B1FE-4A1EE21549BD}" type="slidenum">
              <a:rPr lang="es-CO" smtClean="0"/>
              <a:t>‹Nº›</a:t>
            </a:fld>
            <a:endParaRPr lang="es-CO" dirty="0"/>
          </a:p>
        </p:txBody>
      </p:sp>
    </p:spTree>
    <p:extLst>
      <p:ext uri="{BB962C8B-B14F-4D97-AF65-F5344CB8AC3E}">
        <p14:creationId xmlns:p14="http://schemas.microsoft.com/office/powerpoint/2010/main" val="185073027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64"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onvidaenliquidacion.com/" TargetMode="External"/><Relationship Id="rId2" Type="http://schemas.openxmlformats.org/officeDocument/2006/relationships/hyperlink" Target="mailto:liquidacioneps@convidaenliquidacio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www.convidaenliquidacion.com/avaluos/"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convidaenliquidacion.com/comunicado-n0006/" TargetMode="External"/><Relationship Id="rId2" Type="http://schemas.openxmlformats.org/officeDocument/2006/relationships/hyperlink" Target="https://www.convidaenliquidacion.com/comunicado-n005/" TargetMode="Externa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4B160B-B382-21C4-FF6B-E7D577C86A0C}"/>
              </a:ext>
            </a:extLst>
          </p:cNvPr>
          <p:cNvSpPr>
            <a:spLocks noGrp="1"/>
          </p:cNvSpPr>
          <p:nvPr>
            <p:ph type="ctrTitle"/>
          </p:nvPr>
        </p:nvSpPr>
        <p:spPr/>
        <p:txBody>
          <a:bodyPr>
            <a:normAutofit fontScale="90000"/>
          </a:bodyPr>
          <a:lstStyle/>
          <a:p>
            <a:r>
              <a:rPr lang="es-CO" dirty="0"/>
              <a:t>PRESENTACIÓN Y EXPOSICIÓN </a:t>
            </a:r>
            <a:r>
              <a:rPr lang="es-CO" b="1" dirty="0"/>
              <a:t>RENDICIÓN DE CUENTAS VIGENCIA 2022</a:t>
            </a:r>
          </a:p>
        </p:txBody>
      </p:sp>
      <p:sp>
        <p:nvSpPr>
          <p:cNvPr id="3" name="Subtítulo 2">
            <a:extLst>
              <a:ext uri="{FF2B5EF4-FFF2-40B4-BE49-F238E27FC236}">
                <a16:creationId xmlns:a16="http://schemas.microsoft.com/office/drawing/2014/main" id="{775A32B2-923B-EE0C-3802-FF8D2BC6FF73}"/>
              </a:ext>
            </a:extLst>
          </p:cNvPr>
          <p:cNvSpPr>
            <a:spLocks noGrp="1"/>
          </p:cNvSpPr>
          <p:nvPr>
            <p:ph type="subTitle" idx="1"/>
          </p:nvPr>
        </p:nvSpPr>
        <p:spPr/>
        <p:txBody>
          <a:bodyPr>
            <a:normAutofit/>
          </a:bodyPr>
          <a:lstStyle/>
          <a:p>
            <a:r>
              <a:rPr lang="es-CO" sz="1800" dirty="0">
                <a:hlinkClick r:id="rId2">
                  <a:extLst>
                    <a:ext uri="{A12FA001-AC4F-418D-AE19-62706E023703}">
                      <ahyp:hlinkClr xmlns:ahyp="http://schemas.microsoft.com/office/drawing/2018/hyperlinkcolor" val="tx"/>
                    </a:ext>
                  </a:extLst>
                </a:hlinkClick>
              </a:rPr>
              <a:t>liquidacioneps@convidaenliquidacion.com</a:t>
            </a:r>
            <a:endParaRPr lang="es-CO" sz="1800" dirty="0"/>
          </a:p>
          <a:p>
            <a:r>
              <a:rPr lang="es-CO" sz="1800" dirty="0">
                <a:hlinkClick r:id="rId3">
                  <a:extLst>
                    <a:ext uri="{A12FA001-AC4F-418D-AE19-62706E023703}">
                      <ahyp:hlinkClr xmlns:ahyp="http://schemas.microsoft.com/office/drawing/2018/hyperlinkcolor" val="tx"/>
                    </a:ext>
                  </a:extLst>
                </a:hlinkClick>
              </a:rPr>
              <a:t>https://www.convidaenliquidacion.com/</a:t>
            </a:r>
            <a:endParaRPr lang="es-CO" sz="1800" dirty="0"/>
          </a:p>
        </p:txBody>
      </p:sp>
      <p:sp>
        <p:nvSpPr>
          <p:cNvPr id="4" name="CuadroTexto 3">
            <a:extLst>
              <a:ext uri="{FF2B5EF4-FFF2-40B4-BE49-F238E27FC236}">
                <a16:creationId xmlns:a16="http://schemas.microsoft.com/office/drawing/2014/main" id="{CBEDBA89-A120-8D8B-C048-784AB99FAAC3}"/>
              </a:ext>
            </a:extLst>
          </p:cNvPr>
          <p:cNvSpPr txBox="1"/>
          <p:nvPr/>
        </p:nvSpPr>
        <p:spPr>
          <a:xfrm>
            <a:off x="7415041" y="6034488"/>
            <a:ext cx="1436612" cy="369332"/>
          </a:xfrm>
          <a:prstGeom prst="rect">
            <a:avLst/>
          </a:prstGeom>
          <a:noFill/>
        </p:spPr>
        <p:txBody>
          <a:bodyPr wrap="none" rtlCol="0">
            <a:spAutoFit/>
          </a:bodyPr>
          <a:lstStyle/>
          <a:p>
            <a:r>
              <a:rPr lang="es-CO" dirty="0">
                <a:solidFill>
                  <a:schemeClr val="bg1"/>
                </a:solidFill>
              </a:rPr>
              <a:t>Abril de 2022</a:t>
            </a:r>
          </a:p>
        </p:txBody>
      </p:sp>
    </p:spTree>
    <p:extLst>
      <p:ext uri="{BB962C8B-B14F-4D97-AF65-F5344CB8AC3E}">
        <p14:creationId xmlns:p14="http://schemas.microsoft.com/office/powerpoint/2010/main" val="2633345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87B1FD-1F2F-F801-B73A-C9C139AA6EBD}"/>
              </a:ext>
            </a:extLst>
          </p:cNvPr>
          <p:cNvSpPr>
            <a:spLocks noGrp="1"/>
          </p:cNvSpPr>
          <p:nvPr>
            <p:ph type="title"/>
          </p:nvPr>
        </p:nvSpPr>
        <p:spPr/>
        <p:txBody>
          <a:bodyPr/>
          <a:lstStyle/>
          <a:p>
            <a:r>
              <a:rPr lang="es-CO" dirty="0"/>
              <a:t>ARCHIVO</a:t>
            </a:r>
          </a:p>
        </p:txBody>
      </p:sp>
      <p:sp>
        <p:nvSpPr>
          <p:cNvPr id="3" name="Marcador de contenido 2">
            <a:extLst>
              <a:ext uri="{FF2B5EF4-FFF2-40B4-BE49-F238E27FC236}">
                <a16:creationId xmlns:a16="http://schemas.microsoft.com/office/drawing/2014/main" id="{9962D668-57C5-0EAD-3FF2-A39E8D74ADD8}"/>
              </a:ext>
            </a:extLst>
          </p:cNvPr>
          <p:cNvSpPr>
            <a:spLocks noGrp="1"/>
          </p:cNvSpPr>
          <p:nvPr>
            <p:ph idx="1"/>
          </p:nvPr>
        </p:nvSpPr>
        <p:spPr/>
        <p:txBody>
          <a:bodyPr anchor="t"/>
          <a:lstStyle/>
          <a:p>
            <a:pPr marL="0" indent="0" algn="just">
              <a:buNone/>
            </a:pPr>
            <a:endParaRPr lang="es-CO" dirty="0"/>
          </a:p>
          <a:p>
            <a:pPr marL="0" indent="0" algn="just">
              <a:buNone/>
            </a:pPr>
            <a:r>
              <a:rPr lang="es-CO" dirty="0"/>
              <a:t>Durante el mes de diciembre de 2022, en el marco de la liquidación de la Entidad, se procedió a realizar depuración del archivo existente en el área de contratación al momento de la intervención forzosa de la entidad de la siguiente manera:</a:t>
            </a:r>
          </a:p>
        </p:txBody>
      </p:sp>
      <p:pic>
        <p:nvPicPr>
          <p:cNvPr id="5" name="Imagen 4">
            <a:extLst>
              <a:ext uri="{FF2B5EF4-FFF2-40B4-BE49-F238E27FC236}">
                <a16:creationId xmlns:a16="http://schemas.microsoft.com/office/drawing/2014/main" id="{DE110094-AD15-DD7D-A494-E2385349C030}"/>
              </a:ext>
            </a:extLst>
          </p:cNvPr>
          <p:cNvPicPr>
            <a:picLocks noChangeAspect="1"/>
          </p:cNvPicPr>
          <p:nvPr/>
        </p:nvPicPr>
        <p:blipFill>
          <a:blip r:embed="rId2"/>
          <a:stretch>
            <a:fillRect/>
          </a:stretch>
        </p:blipFill>
        <p:spPr>
          <a:xfrm>
            <a:off x="1990152" y="4001294"/>
            <a:ext cx="8211696" cy="2076740"/>
          </a:xfrm>
          <a:prstGeom prst="rect">
            <a:avLst/>
          </a:prstGeom>
        </p:spPr>
      </p:pic>
    </p:spTree>
    <p:extLst>
      <p:ext uri="{BB962C8B-B14F-4D97-AF65-F5344CB8AC3E}">
        <p14:creationId xmlns:p14="http://schemas.microsoft.com/office/powerpoint/2010/main" val="1695742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74F73-53B8-0991-FD0E-A1BF9729E681}"/>
              </a:ext>
            </a:extLst>
          </p:cNvPr>
          <p:cNvSpPr>
            <a:spLocks noGrp="1"/>
          </p:cNvSpPr>
          <p:nvPr>
            <p:ph type="title"/>
          </p:nvPr>
        </p:nvSpPr>
        <p:spPr/>
        <p:txBody>
          <a:bodyPr/>
          <a:lstStyle/>
          <a:p>
            <a:r>
              <a:rPr lang="es-CO" dirty="0"/>
              <a:t>ACTIVOS FIJOS</a:t>
            </a:r>
          </a:p>
        </p:txBody>
      </p:sp>
      <p:sp>
        <p:nvSpPr>
          <p:cNvPr id="3" name="Marcador de contenido 2">
            <a:extLst>
              <a:ext uri="{FF2B5EF4-FFF2-40B4-BE49-F238E27FC236}">
                <a16:creationId xmlns:a16="http://schemas.microsoft.com/office/drawing/2014/main" id="{246611F5-A697-FE05-A77E-C7DF7B177473}"/>
              </a:ext>
            </a:extLst>
          </p:cNvPr>
          <p:cNvSpPr>
            <a:spLocks noGrp="1"/>
          </p:cNvSpPr>
          <p:nvPr>
            <p:ph idx="1"/>
          </p:nvPr>
        </p:nvSpPr>
        <p:spPr/>
        <p:txBody>
          <a:bodyPr anchor="t"/>
          <a:lstStyle/>
          <a:p>
            <a:pPr marL="0" indent="0" algn="just">
              <a:buNone/>
            </a:pPr>
            <a:endParaRPr lang="es-CO" dirty="0"/>
          </a:p>
          <a:p>
            <a:pPr marL="0" indent="0" algn="just">
              <a:buNone/>
            </a:pPr>
            <a:r>
              <a:rPr lang="es-CO" dirty="0"/>
              <a:t>En el mes de octubre de 2022, se realizó el levantamiento de los activos fijos que se encontraban en las 123 oficinas de la E.P.S.’S CONVIDA EN LIQUIDACIÓN, distribuidas en los 116 municipios de Cundinamarca, evidenciando así los siguientes resultados:</a:t>
            </a:r>
          </a:p>
          <a:p>
            <a:pPr marL="0" indent="0" algn="just">
              <a:buNone/>
            </a:pPr>
            <a:endParaRPr lang="es-CO" dirty="0"/>
          </a:p>
          <a:p>
            <a:pPr marL="0" indent="0" algn="just">
              <a:buNone/>
            </a:pPr>
            <a:endParaRPr lang="es-CO" dirty="0"/>
          </a:p>
        </p:txBody>
      </p:sp>
      <p:graphicFrame>
        <p:nvGraphicFramePr>
          <p:cNvPr id="4" name="Tabla 3">
            <a:extLst>
              <a:ext uri="{FF2B5EF4-FFF2-40B4-BE49-F238E27FC236}">
                <a16:creationId xmlns:a16="http://schemas.microsoft.com/office/drawing/2014/main" id="{3A9F9BBB-B8A8-9179-C0FC-BF1061F310A5}"/>
              </a:ext>
            </a:extLst>
          </p:cNvPr>
          <p:cNvGraphicFramePr>
            <a:graphicFrameLocks noGrp="1"/>
          </p:cNvGraphicFramePr>
          <p:nvPr>
            <p:extLst>
              <p:ext uri="{D42A27DB-BD31-4B8C-83A1-F6EECF244321}">
                <p14:modId xmlns:p14="http://schemas.microsoft.com/office/powerpoint/2010/main" val="3495706421"/>
              </p:ext>
            </p:extLst>
          </p:nvPr>
        </p:nvGraphicFramePr>
        <p:xfrm>
          <a:off x="3243532" y="3490595"/>
          <a:ext cx="5425844" cy="3002280"/>
        </p:xfrm>
        <a:graphic>
          <a:graphicData uri="http://schemas.openxmlformats.org/drawingml/2006/table">
            <a:tbl>
              <a:tblPr firstRow="1" lastRow="1" bandRow="1">
                <a:tableStyleId>{5C22544A-7EE6-4342-B048-85BDC9FD1C3A}</a:tableStyleId>
              </a:tblPr>
              <a:tblGrid>
                <a:gridCol w="1168590">
                  <a:extLst>
                    <a:ext uri="{9D8B030D-6E8A-4147-A177-3AD203B41FA5}">
                      <a16:colId xmlns:a16="http://schemas.microsoft.com/office/drawing/2014/main" val="958276071"/>
                    </a:ext>
                  </a:extLst>
                </a:gridCol>
                <a:gridCol w="1198368">
                  <a:extLst>
                    <a:ext uri="{9D8B030D-6E8A-4147-A177-3AD203B41FA5}">
                      <a16:colId xmlns:a16="http://schemas.microsoft.com/office/drawing/2014/main" val="1197378494"/>
                    </a:ext>
                  </a:extLst>
                </a:gridCol>
                <a:gridCol w="1491342">
                  <a:extLst>
                    <a:ext uri="{9D8B030D-6E8A-4147-A177-3AD203B41FA5}">
                      <a16:colId xmlns:a16="http://schemas.microsoft.com/office/drawing/2014/main" val="3820079072"/>
                    </a:ext>
                  </a:extLst>
                </a:gridCol>
                <a:gridCol w="1567544">
                  <a:extLst>
                    <a:ext uri="{9D8B030D-6E8A-4147-A177-3AD203B41FA5}">
                      <a16:colId xmlns:a16="http://schemas.microsoft.com/office/drawing/2014/main" val="4056970450"/>
                    </a:ext>
                  </a:extLst>
                </a:gridCol>
              </a:tblGrid>
              <a:tr h="182880">
                <a:tc>
                  <a:txBody>
                    <a:bodyPr/>
                    <a:lstStyle/>
                    <a:p>
                      <a:pPr algn="ctr" fontAlgn="b"/>
                      <a:r>
                        <a:rPr lang="es-CO" sz="1600" u="none" strike="noStrike">
                          <a:effectLst/>
                        </a:rPr>
                        <a:t>Fecha Acopio</a:t>
                      </a:r>
                      <a:endParaRPr lang="es-CO" sz="1600" b="1" i="0" u="none" strike="noStrike">
                        <a:solidFill>
                          <a:srgbClr val="FFFFFF"/>
                        </a:solidFill>
                        <a:effectLst/>
                        <a:latin typeface="Calibri" panose="020F0502020204030204" pitchFamily="34" charset="0"/>
                      </a:endParaRPr>
                    </a:p>
                  </a:txBody>
                  <a:tcPr marL="7620" marR="7620" marT="7620" marB="0" anchor="ctr"/>
                </a:tc>
                <a:tc>
                  <a:txBody>
                    <a:bodyPr/>
                    <a:lstStyle/>
                    <a:p>
                      <a:pPr algn="ctr" fontAlgn="b"/>
                      <a:r>
                        <a:rPr lang="es-CO" sz="1600" u="none" strike="noStrike">
                          <a:effectLst/>
                        </a:rPr>
                        <a:t>Qx Bienes Muebles</a:t>
                      </a:r>
                      <a:endParaRPr lang="es-CO" sz="1600" b="1" i="0" u="none" strike="noStrike">
                        <a:solidFill>
                          <a:srgbClr val="FFFFFF"/>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err="1">
                          <a:effectLst/>
                        </a:rPr>
                        <a:t>Qx</a:t>
                      </a:r>
                      <a:r>
                        <a:rPr lang="es-CO" sz="1600" u="none" strike="noStrike" dirty="0">
                          <a:effectLst/>
                        </a:rPr>
                        <a:t> Computadores Alquilados</a:t>
                      </a:r>
                      <a:endParaRPr lang="es-CO" sz="1600" b="1" i="0" u="none" strike="noStrike" dirty="0">
                        <a:solidFill>
                          <a:srgbClr val="FFFFFF"/>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err="1">
                          <a:effectLst/>
                        </a:rPr>
                        <a:t>Qx</a:t>
                      </a:r>
                      <a:r>
                        <a:rPr lang="es-CO" sz="1600" u="none" strike="noStrike" dirty="0">
                          <a:effectLst/>
                        </a:rPr>
                        <a:t> Impresoras Alquiladas</a:t>
                      </a:r>
                      <a:endParaRPr lang="es-CO" sz="1600" b="1" i="0" u="none" strike="noStrike" dirty="0">
                        <a:solidFill>
                          <a:srgbClr val="FFFFFF"/>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196077254"/>
                  </a:ext>
                </a:extLst>
              </a:tr>
              <a:tr h="182880">
                <a:tc>
                  <a:txBody>
                    <a:bodyPr/>
                    <a:lstStyle/>
                    <a:p>
                      <a:pPr algn="ctr" fontAlgn="b"/>
                      <a:r>
                        <a:rPr lang="es-CO" sz="1600" u="none" strike="noStrike" dirty="0">
                          <a:effectLst/>
                        </a:rPr>
                        <a:t>10/10/2022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7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 </a:t>
                      </a:r>
                      <a:endParaRPr lang="es-CO"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659222077"/>
                  </a:ext>
                </a:extLst>
              </a:tr>
              <a:tr h="182880">
                <a:tc>
                  <a:txBody>
                    <a:bodyPr/>
                    <a:lstStyle/>
                    <a:p>
                      <a:pPr algn="ctr" fontAlgn="b"/>
                      <a:r>
                        <a:rPr lang="es-CO" sz="1600" u="none" strike="noStrike">
                          <a:effectLst/>
                        </a:rPr>
                        <a:t>12/10/2022 </a:t>
                      </a:r>
                      <a:endParaRPr lang="es-CO"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154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22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15 </a:t>
                      </a:r>
                      <a:endParaRPr lang="es-CO"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32042811"/>
                  </a:ext>
                </a:extLst>
              </a:tr>
              <a:tr h="182880">
                <a:tc>
                  <a:txBody>
                    <a:bodyPr/>
                    <a:lstStyle/>
                    <a:p>
                      <a:pPr algn="ctr" fontAlgn="b"/>
                      <a:r>
                        <a:rPr lang="es-CO" sz="1600" u="none" strike="noStrike">
                          <a:effectLst/>
                        </a:rPr>
                        <a:t>13/10/2022 </a:t>
                      </a:r>
                      <a:endParaRPr lang="es-CO"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289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60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23 </a:t>
                      </a:r>
                      <a:endParaRPr lang="es-CO"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4070323937"/>
                  </a:ext>
                </a:extLst>
              </a:tr>
              <a:tr h="182880">
                <a:tc>
                  <a:txBody>
                    <a:bodyPr/>
                    <a:lstStyle/>
                    <a:p>
                      <a:pPr algn="ctr" fontAlgn="b"/>
                      <a:r>
                        <a:rPr lang="es-CO" sz="1600" u="none" strike="noStrike">
                          <a:effectLst/>
                        </a:rPr>
                        <a:t>18/10/2022 </a:t>
                      </a:r>
                      <a:endParaRPr lang="es-CO"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208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36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18 </a:t>
                      </a:r>
                      <a:endParaRPr lang="es-CO"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58312993"/>
                  </a:ext>
                </a:extLst>
              </a:tr>
              <a:tr h="182880">
                <a:tc>
                  <a:txBody>
                    <a:bodyPr/>
                    <a:lstStyle/>
                    <a:p>
                      <a:pPr algn="ctr" fontAlgn="b"/>
                      <a:r>
                        <a:rPr lang="es-CO" sz="1600" u="none" strike="noStrike">
                          <a:effectLst/>
                        </a:rPr>
                        <a:t>19/10/2022 </a:t>
                      </a:r>
                      <a:endParaRPr lang="es-CO"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140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23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17 </a:t>
                      </a:r>
                      <a:endParaRPr lang="es-CO"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1078701110"/>
                  </a:ext>
                </a:extLst>
              </a:tr>
              <a:tr h="182880">
                <a:tc>
                  <a:txBody>
                    <a:bodyPr/>
                    <a:lstStyle/>
                    <a:p>
                      <a:pPr algn="ctr" fontAlgn="b"/>
                      <a:r>
                        <a:rPr lang="es-CO" sz="1600" u="none" strike="noStrike">
                          <a:effectLst/>
                        </a:rPr>
                        <a:t>20/10/2022 </a:t>
                      </a:r>
                      <a:endParaRPr lang="es-CO"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189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30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20 </a:t>
                      </a:r>
                      <a:endParaRPr lang="es-CO"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013771379"/>
                  </a:ext>
                </a:extLst>
              </a:tr>
              <a:tr h="182880">
                <a:tc>
                  <a:txBody>
                    <a:bodyPr/>
                    <a:lstStyle/>
                    <a:p>
                      <a:pPr algn="ctr" fontAlgn="b"/>
                      <a:r>
                        <a:rPr lang="es-CO" sz="1600" u="none" strike="noStrike">
                          <a:effectLst/>
                        </a:rPr>
                        <a:t>21/10/2022 </a:t>
                      </a:r>
                      <a:endParaRPr lang="es-CO"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205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37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20 </a:t>
                      </a:r>
                      <a:endParaRPr lang="es-CO"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3487554000"/>
                  </a:ext>
                </a:extLst>
              </a:tr>
              <a:tr h="182880">
                <a:tc>
                  <a:txBody>
                    <a:bodyPr/>
                    <a:lstStyle/>
                    <a:p>
                      <a:pPr algn="ctr" fontAlgn="b"/>
                      <a:r>
                        <a:rPr lang="es-CO" sz="1600" u="none" strike="noStrike">
                          <a:effectLst/>
                        </a:rPr>
                        <a:t>24/10/2022 </a:t>
                      </a:r>
                      <a:endParaRPr lang="es-CO" sz="1600" b="0"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203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37 </a:t>
                      </a:r>
                      <a:endParaRPr lang="es-CO" sz="1600" b="0" i="0" u="none" strike="noStrike" dirty="0">
                        <a:solidFill>
                          <a:srgbClr val="000000"/>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17 </a:t>
                      </a:r>
                      <a:endParaRPr lang="es-CO" sz="1600" b="0"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50461061"/>
                  </a:ext>
                </a:extLst>
              </a:tr>
              <a:tr h="182880">
                <a:tc>
                  <a:txBody>
                    <a:bodyPr/>
                    <a:lstStyle/>
                    <a:p>
                      <a:pPr algn="ctr" fontAlgn="b"/>
                      <a:r>
                        <a:rPr lang="es-CO" sz="1600" u="none" strike="noStrike">
                          <a:effectLst/>
                        </a:rPr>
                        <a:t>Total general</a:t>
                      </a:r>
                      <a:endParaRPr lang="es-CO" sz="1600" b="1" i="0" u="none" strike="noStrike">
                        <a:solidFill>
                          <a:srgbClr val="FFFFFF"/>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1.395 </a:t>
                      </a:r>
                      <a:endParaRPr lang="es-CO" sz="1600" b="1" i="0" u="none" strike="noStrike" dirty="0">
                        <a:solidFill>
                          <a:srgbClr val="FFFFFF"/>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246 </a:t>
                      </a:r>
                      <a:endParaRPr lang="es-CO" sz="1600" b="1" i="0" u="none" strike="noStrike" dirty="0">
                        <a:solidFill>
                          <a:srgbClr val="FFFFFF"/>
                        </a:solidFill>
                        <a:effectLst/>
                        <a:latin typeface="Calibri" panose="020F0502020204030204" pitchFamily="34" charset="0"/>
                      </a:endParaRPr>
                    </a:p>
                  </a:txBody>
                  <a:tcPr marL="7620" marR="7620" marT="7620" marB="0" anchor="ctr"/>
                </a:tc>
                <a:tc>
                  <a:txBody>
                    <a:bodyPr/>
                    <a:lstStyle/>
                    <a:p>
                      <a:pPr algn="ctr" fontAlgn="b"/>
                      <a:r>
                        <a:rPr lang="es-CO" sz="1600" u="none" strike="noStrike" dirty="0">
                          <a:effectLst/>
                        </a:rPr>
                        <a:t>131 </a:t>
                      </a:r>
                      <a:endParaRPr lang="es-CO" sz="1600" b="1" i="0" u="none" strike="noStrike" dirty="0">
                        <a:solidFill>
                          <a:srgbClr val="FFFFFF"/>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470119095"/>
                  </a:ext>
                </a:extLst>
              </a:tr>
            </a:tbl>
          </a:graphicData>
        </a:graphic>
      </p:graphicFrame>
    </p:spTree>
    <p:extLst>
      <p:ext uri="{BB962C8B-B14F-4D97-AF65-F5344CB8AC3E}">
        <p14:creationId xmlns:p14="http://schemas.microsoft.com/office/powerpoint/2010/main" val="499357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974F73-53B8-0991-FD0E-A1BF9729E681}"/>
              </a:ext>
            </a:extLst>
          </p:cNvPr>
          <p:cNvSpPr>
            <a:spLocks noGrp="1"/>
          </p:cNvSpPr>
          <p:nvPr>
            <p:ph type="title"/>
          </p:nvPr>
        </p:nvSpPr>
        <p:spPr/>
        <p:txBody>
          <a:bodyPr/>
          <a:lstStyle/>
          <a:p>
            <a:r>
              <a:rPr lang="es-CO" dirty="0"/>
              <a:t>INVENTARIOS</a:t>
            </a:r>
          </a:p>
        </p:txBody>
      </p:sp>
      <p:sp>
        <p:nvSpPr>
          <p:cNvPr id="3" name="Marcador de contenido 2">
            <a:extLst>
              <a:ext uri="{FF2B5EF4-FFF2-40B4-BE49-F238E27FC236}">
                <a16:creationId xmlns:a16="http://schemas.microsoft.com/office/drawing/2014/main" id="{246611F5-A697-FE05-A77E-C7DF7B177473}"/>
              </a:ext>
            </a:extLst>
          </p:cNvPr>
          <p:cNvSpPr>
            <a:spLocks noGrp="1"/>
          </p:cNvSpPr>
          <p:nvPr>
            <p:ph idx="1"/>
          </p:nvPr>
        </p:nvSpPr>
        <p:spPr/>
        <p:txBody>
          <a:bodyPr anchor="t"/>
          <a:lstStyle/>
          <a:p>
            <a:pPr marL="0" indent="0" algn="just">
              <a:buNone/>
            </a:pPr>
            <a:endParaRPr lang="es-CO" dirty="0"/>
          </a:p>
          <a:p>
            <a:pPr marL="0" indent="0" algn="just">
              <a:buNone/>
            </a:pPr>
            <a:r>
              <a:rPr lang="es-CO" dirty="0"/>
              <a:t>Aunado a lo anterior, resulta menester precisar que el 19 de diciembre se realizó la invitación pública para la prestación de servicios de avalúo de bienes muebles e inmuebles de propiedad de la EPS’S CONVIDA EN LIQUIDACIÓN. </a:t>
            </a:r>
            <a:r>
              <a:rPr lang="es-CO" sz="1600" dirty="0"/>
              <a:t>(</a:t>
            </a:r>
            <a:r>
              <a:rPr lang="es-CO" sz="1600" dirty="0">
                <a:hlinkClick r:id="rId2"/>
              </a:rPr>
              <a:t>https://www.convidaenliquidacion.com/avaluos/</a:t>
            </a:r>
            <a:r>
              <a:rPr lang="es-CO" sz="1600" dirty="0"/>
              <a:t>)</a:t>
            </a:r>
            <a:endParaRPr lang="es-CO" dirty="0"/>
          </a:p>
        </p:txBody>
      </p:sp>
    </p:spTree>
    <p:extLst>
      <p:ext uri="{BB962C8B-B14F-4D97-AF65-F5344CB8AC3E}">
        <p14:creationId xmlns:p14="http://schemas.microsoft.com/office/powerpoint/2010/main" val="918632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B24430-EEB3-5474-6898-D8340A706E96}"/>
              </a:ext>
            </a:extLst>
          </p:cNvPr>
          <p:cNvSpPr>
            <a:spLocks noGrp="1"/>
          </p:cNvSpPr>
          <p:nvPr>
            <p:ph type="title"/>
          </p:nvPr>
        </p:nvSpPr>
        <p:spPr/>
        <p:txBody>
          <a:bodyPr/>
          <a:lstStyle/>
          <a:p>
            <a:r>
              <a:rPr lang="es-419" dirty="0"/>
              <a:t>ACREENCIAS</a:t>
            </a:r>
            <a:endParaRPr lang="es-CO" dirty="0"/>
          </a:p>
        </p:txBody>
      </p:sp>
      <p:sp>
        <p:nvSpPr>
          <p:cNvPr id="3" name="Marcador de contenido 2">
            <a:extLst>
              <a:ext uri="{FF2B5EF4-FFF2-40B4-BE49-F238E27FC236}">
                <a16:creationId xmlns:a16="http://schemas.microsoft.com/office/drawing/2014/main" id="{18CC282A-68AE-178B-2461-4B4609C6C909}"/>
              </a:ext>
            </a:extLst>
          </p:cNvPr>
          <p:cNvSpPr>
            <a:spLocks noGrp="1"/>
          </p:cNvSpPr>
          <p:nvPr>
            <p:ph idx="1"/>
          </p:nvPr>
        </p:nvSpPr>
        <p:spPr/>
        <p:txBody>
          <a:bodyPr/>
          <a:lstStyle/>
          <a:p>
            <a:pPr marL="0" indent="0" algn="just">
              <a:buNone/>
            </a:pPr>
            <a:endParaRPr lang="es-419" dirty="0"/>
          </a:p>
          <a:p>
            <a:pPr marL="0" indent="0" algn="just">
              <a:buNone/>
            </a:pPr>
            <a:r>
              <a:rPr lang="es-419" dirty="0"/>
              <a:t>En función de lo dispuesto en el Decreto Ley 254 del 2000, modificado por la Ley 1105 de 2006, el 24 de octubre se realizó el primer emplazamiento para las personas naturales o jurídicas que consideren la entidad tiene una obligación para con ellas. La fecha de inicio de radicación de acreencias oportunas estuvo comprendida entre el periodo del 15 de noviembre de 2022 al 15 de diciembre de 2022, posterior a este término, las reclamaciones allegadas serán consideradas como acreencias extemporáneas. Asimismo, el 03 de noviembre de 2022 se publicó en la página web, diarios de amplia circulación y emisión radial, el segundo aviso emplazatorio.</a:t>
            </a:r>
          </a:p>
          <a:p>
            <a:pPr marL="0" indent="0" algn="just">
              <a:buNone/>
            </a:pPr>
            <a:endParaRPr lang="es-419" dirty="0"/>
          </a:p>
          <a:p>
            <a:pPr marL="0" indent="0" algn="just">
              <a:buNone/>
            </a:pPr>
            <a:r>
              <a:rPr lang="es-419" dirty="0"/>
              <a:t>Por otra parte, el 01 de diciembre se expidió la adenda aclaratoria como guía de apoyo para la radicación de acreencias. Finalmente, el 16 de diciembre de 2022 se expidió la Resolución 0055 en la cual se da por concluida la recepción de acreencias oportunas con los siguientes totales:</a:t>
            </a:r>
          </a:p>
        </p:txBody>
      </p:sp>
    </p:spTree>
    <p:extLst>
      <p:ext uri="{BB962C8B-B14F-4D97-AF65-F5344CB8AC3E}">
        <p14:creationId xmlns:p14="http://schemas.microsoft.com/office/powerpoint/2010/main" val="4265218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69DECDA-232F-5AA4-5AED-16023D5B8D47}"/>
              </a:ext>
            </a:extLst>
          </p:cNvPr>
          <p:cNvSpPr>
            <a:spLocks noGrp="1"/>
          </p:cNvSpPr>
          <p:nvPr>
            <p:ph type="title"/>
          </p:nvPr>
        </p:nvSpPr>
        <p:spPr/>
        <p:txBody>
          <a:bodyPr/>
          <a:lstStyle/>
          <a:p>
            <a:r>
              <a:rPr lang="es-419" dirty="0"/>
              <a:t>ACREENCIAS</a:t>
            </a:r>
            <a:endParaRPr lang="es-CO" dirty="0"/>
          </a:p>
        </p:txBody>
      </p:sp>
      <p:graphicFrame>
        <p:nvGraphicFramePr>
          <p:cNvPr id="10" name="Marcador de contenido 9">
            <a:extLst>
              <a:ext uri="{FF2B5EF4-FFF2-40B4-BE49-F238E27FC236}">
                <a16:creationId xmlns:a16="http://schemas.microsoft.com/office/drawing/2014/main" id="{A19ADF12-1801-7638-3677-52C97C36E318}"/>
              </a:ext>
            </a:extLst>
          </p:cNvPr>
          <p:cNvGraphicFramePr>
            <a:graphicFrameLocks noGrp="1"/>
          </p:cNvGraphicFramePr>
          <p:nvPr>
            <p:ph idx="1"/>
            <p:extLst>
              <p:ext uri="{D42A27DB-BD31-4B8C-83A1-F6EECF244321}">
                <p14:modId xmlns:p14="http://schemas.microsoft.com/office/powerpoint/2010/main" val="1972431882"/>
              </p:ext>
            </p:extLst>
          </p:nvPr>
        </p:nvGraphicFramePr>
        <p:xfrm>
          <a:off x="838200" y="1773230"/>
          <a:ext cx="10504714" cy="4853811"/>
        </p:xfrm>
        <a:graphic>
          <a:graphicData uri="http://schemas.openxmlformats.org/drawingml/2006/table">
            <a:tbl>
              <a:tblPr firstRow="1" lastRow="1" bandRow="1">
                <a:tableStyleId>{5C22544A-7EE6-4342-B048-85BDC9FD1C3A}</a:tableStyleId>
              </a:tblPr>
              <a:tblGrid>
                <a:gridCol w="4974771">
                  <a:extLst>
                    <a:ext uri="{9D8B030D-6E8A-4147-A177-3AD203B41FA5}">
                      <a16:colId xmlns:a16="http://schemas.microsoft.com/office/drawing/2014/main" val="4245092148"/>
                    </a:ext>
                  </a:extLst>
                </a:gridCol>
                <a:gridCol w="1458686">
                  <a:extLst>
                    <a:ext uri="{9D8B030D-6E8A-4147-A177-3AD203B41FA5}">
                      <a16:colId xmlns:a16="http://schemas.microsoft.com/office/drawing/2014/main" val="2165509043"/>
                    </a:ext>
                  </a:extLst>
                </a:gridCol>
                <a:gridCol w="1328057">
                  <a:extLst>
                    <a:ext uri="{9D8B030D-6E8A-4147-A177-3AD203B41FA5}">
                      <a16:colId xmlns:a16="http://schemas.microsoft.com/office/drawing/2014/main" val="620076798"/>
                    </a:ext>
                  </a:extLst>
                </a:gridCol>
                <a:gridCol w="947057">
                  <a:extLst>
                    <a:ext uri="{9D8B030D-6E8A-4147-A177-3AD203B41FA5}">
                      <a16:colId xmlns:a16="http://schemas.microsoft.com/office/drawing/2014/main" val="284739146"/>
                    </a:ext>
                  </a:extLst>
                </a:gridCol>
                <a:gridCol w="1796143">
                  <a:extLst>
                    <a:ext uri="{9D8B030D-6E8A-4147-A177-3AD203B41FA5}">
                      <a16:colId xmlns:a16="http://schemas.microsoft.com/office/drawing/2014/main" val="2392034643"/>
                    </a:ext>
                  </a:extLst>
                </a:gridCol>
              </a:tblGrid>
              <a:tr h="209550">
                <a:tc>
                  <a:txBody>
                    <a:bodyPr/>
                    <a:lstStyle/>
                    <a:p>
                      <a:pPr algn="ctr" fontAlgn="ctr"/>
                      <a:r>
                        <a:rPr lang="es-CO" sz="1200" u="none" strike="noStrike">
                          <a:effectLst/>
                        </a:rPr>
                        <a:t>Tipo de Deuda</a:t>
                      </a:r>
                      <a:endParaRPr lang="es-CO" sz="1200" b="1" i="0" u="none" strike="noStrike">
                        <a:solidFill>
                          <a:srgbClr val="FFFFFF"/>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Cantidad</a:t>
                      </a:r>
                      <a:endParaRPr lang="es-CO" sz="1200" b="1" i="0" u="none" strike="noStrike">
                        <a:solidFill>
                          <a:srgbClr val="FFFFFF"/>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Ítems</a:t>
                      </a:r>
                      <a:endParaRPr lang="es-CO" sz="1200" b="1" i="0" u="none" strike="noStrike">
                        <a:solidFill>
                          <a:srgbClr val="FFFFFF"/>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Soportes</a:t>
                      </a:r>
                      <a:endParaRPr lang="es-CO" sz="1200" b="1" i="0" u="none" strike="noStrike">
                        <a:solidFill>
                          <a:srgbClr val="FFFFFF"/>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Valor</a:t>
                      </a:r>
                      <a:endParaRPr lang="es-CO" sz="1200" b="1" i="0" u="none" strike="noStrike">
                        <a:solidFill>
                          <a:srgbClr val="FFFFFF"/>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1756036661"/>
                  </a:ext>
                </a:extLst>
              </a:tr>
              <a:tr h="194363">
                <a:tc>
                  <a:txBody>
                    <a:bodyPr/>
                    <a:lstStyle/>
                    <a:p>
                      <a:pPr algn="l" fontAlgn="ctr"/>
                      <a:r>
                        <a:rPr lang="es-CO" sz="1200" u="none" strike="noStrike" dirty="0">
                          <a:effectLst/>
                        </a:rPr>
                        <a:t>D01 - SALARIOS Y PRESTACIONES LABORALES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457</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2.600</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1.354</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$11.558.449.907</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3785210131"/>
                  </a:ext>
                </a:extLst>
              </a:tr>
              <a:tr h="185057">
                <a:tc>
                  <a:txBody>
                    <a:bodyPr/>
                    <a:lstStyle/>
                    <a:p>
                      <a:pPr algn="l" fontAlgn="ctr"/>
                      <a:r>
                        <a:rPr lang="es-CO" sz="1200" u="none" strike="noStrike" dirty="0">
                          <a:effectLst/>
                        </a:rPr>
                        <a:t>D03 - IMPUESTOS, TASAS Y CONTRIBUCIONES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2</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2</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$885.795.000</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401752745"/>
                  </a:ext>
                </a:extLst>
              </a:tr>
              <a:tr h="270359">
                <a:tc>
                  <a:txBody>
                    <a:bodyPr/>
                    <a:lstStyle/>
                    <a:p>
                      <a:pPr algn="l" fontAlgn="ctr"/>
                      <a:r>
                        <a:rPr lang="es-CO" sz="1200" u="none" strike="noStrike" dirty="0">
                          <a:effectLst/>
                        </a:rPr>
                        <a:t>D06 - ASEGURADORAS (PENSIONES, SALUD Y RIESGO)</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77</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77</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$16.775.106</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4105030706"/>
                  </a:ext>
                </a:extLst>
              </a:tr>
              <a:tr h="197727">
                <a:tc>
                  <a:txBody>
                    <a:bodyPr/>
                    <a:lstStyle/>
                    <a:p>
                      <a:pPr algn="l" fontAlgn="ctr"/>
                      <a:r>
                        <a:rPr lang="es-CO" sz="1200" u="none" strike="noStrike" dirty="0">
                          <a:effectLst/>
                        </a:rPr>
                        <a:t>D07 - PRESTADORES DE SERVICIOS DE SALUD</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558</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1.009.671</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1.173.255</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$493.503.473.660</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346985978"/>
                  </a:ext>
                </a:extLst>
              </a:tr>
              <a:tr h="270359">
                <a:tc>
                  <a:txBody>
                    <a:bodyPr/>
                    <a:lstStyle/>
                    <a:p>
                      <a:pPr algn="l" fontAlgn="ctr"/>
                      <a:r>
                        <a:rPr lang="es-CO" sz="1200" u="none" strike="noStrike" dirty="0">
                          <a:effectLst/>
                        </a:rPr>
                        <a:t>D08 - PRESTACIONES ECONOMICAS (LICENCIAS E INCAPACIDADES)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130</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1.492</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1.922</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$586.180.132</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3349923752"/>
                  </a:ext>
                </a:extLst>
              </a:tr>
              <a:tr h="208612">
                <a:tc>
                  <a:txBody>
                    <a:bodyPr/>
                    <a:lstStyle/>
                    <a:p>
                      <a:pPr algn="l" fontAlgn="ctr"/>
                      <a:r>
                        <a:rPr lang="es-CO" sz="1200" u="none" strike="noStrike" dirty="0">
                          <a:effectLst/>
                        </a:rPr>
                        <a:t>D09 - LIQUIDACION DE CONTRATOS CON PRESTADORES DE SERVICIOS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186</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186</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$4.735.367.188</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1220060311"/>
                  </a:ext>
                </a:extLst>
              </a:tr>
              <a:tr h="270359">
                <a:tc>
                  <a:txBody>
                    <a:bodyPr/>
                    <a:lstStyle/>
                    <a:p>
                      <a:pPr algn="l" fontAlgn="ctr"/>
                      <a:r>
                        <a:rPr lang="es-CO" sz="1200" u="none" strike="noStrike" dirty="0">
                          <a:effectLst/>
                        </a:rPr>
                        <a:t>D10 - FINANCIAMIENTO DEL SISTEMA DE SEGURIDAD SOCIAL EN SALUD – ADRES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24</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24</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$9.825.640</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3020054496"/>
                  </a:ext>
                </a:extLst>
              </a:tr>
              <a:tr h="139701">
                <a:tc>
                  <a:txBody>
                    <a:bodyPr/>
                    <a:lstStyle/>
                    <a:p>
                      <a:pPr algn="l" fontAlgn="ctr"/>
                      <a:r>
                        <a:rPr lang="es-CO" sz="1200" u="none" strike="noStrike" dirty="0">
                          <a:effectLst/>
                        </a:rPr>
                        <a:t>D11 - DEVOLUCION DE APORTES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4</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4</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14</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$453.406</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1510715178"/>
                  </a:ext>
                </a:extLst>
              </a:tr>
              <a:tr h="215636">
                <a:tc>
                  <a:txBody>
                    <a:bodyPr/>
                    <a:lstStyle/>
                    <a:p>
                      <a:pPr algn="l" fontAlgn="ctr"/>
                      <a:r>
                        <a:rPr lang="es-CO" sz="1200" u="none" strike="noStrike" dirty="0">
                          <a:effectLst/>
                        </a:rPr>
                        <a:t>D13 - FINANCIAMIENTO DEL SISTEMA DE SEGURIDAD SOCIAL EN SALUD SGP HOSPITALES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5</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$663.920</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4236699356"/>
                  </a:ext>
                </a:extLst>
              </a:tr>
              <a:tr h="208592">
                <a:tc>
                  <a:txBody>
                    <a:bodyPr/>
                    <a:lstStyle/>
                    <a:p>
                      <a:pPr algn="l" fontAlgn="ctr"/>
                      <a:r>
                        <a:rPr lang="es-CO" sz="1200" u="none" strike="noStrike" dirty="0">
                          <a:effectLst/>
                        </a:rPr>
                        <a:t>D15 - PROCESOS ORDINARIOS INCORPORADOS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0</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dirty="0">
                          <a:effectLst/>
                        </a:rPr>
                        <a:t>$361.238.404</a:t>
                      </a:r>
                      <a:endParaRPr lang="es-CO" sz="1200" b="0" i="0" u="none" strike="noStrike" dirty="0">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2495387094"/>
                  </a:ext>
                </a:extLst>
              </a:tr>
              <a:tr h="239485">
                <a:tc>
                  <a:txBody>
                    <a:bodyPr/>
                    <a:lstStyle/>
                    <a:p>
                      <a:pPr algn="l" fontAlgn="ctr"/>
                      <a:r>
                        <a:rPr lang="es-CO" sz="1200" u="none" strike="noStrike" dirty="0">
                          <a:effectLst/>
                        </a:rPr>
                        <a:t>D15 - PROCESOS ORDINARIOS RECLAMADOS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17</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127</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147</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dirty="0">
                          <a:effectLst/>
                        </a:rPr>
                        <a:t>$2.498.727.611</a:t>
                      </a:r>
                      <a:endParaRPr lang="es-CO" sz="1200" b="0" i="0" u="none" strike="noStrike" dirty="0">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199251242"/>
                  </a:ext>
                </a:extLst>
              </a:tr>
              <a:tr h="206829">
                <a:tc>
                  <a:txBody>
                    <a:bodyPr/>
                    <a:lstStyle/>
                    <a:p>
                      <a:pPr algn="l" fontAlgn="ctr"/>
                      <a:r>
                        <a:rPr lang="es-CO" sz="1200" u="none" strike="noStrike" dirty="0">
                          <a:effectLst/>
                        </a:rPr>
                        <a:t>D16 - PROCESOS EJECUTIVOS RECLAMADOS</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4</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308</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397</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dirty="0">
                          <a:effectLst/>
                        </a:rPr>
                        <a:t>$10.206.797.408</a:t>
                      </a:r>
                      <a:endParaRPr lang="es-CO" sz="1200" b="0" i="0" u="none" strike="noStrike" dirty="0">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2500187998"/>
                  </a:ext>
                </a:extLst>
              </a:tr>
              <a:tr h="228600">
                <a:tc>
                  <a:txBody>
                    <a:bodyPr/>
                    <a:lstStyle/>
                    <a:p>
                      <a:pPr algn="l" fontAlgn="ctr"/>
                      <a:r>
                        <a:rPr lang="es-CO" sz="1200" u="none" strike="noStrike" dirty="0">
                          <a:effectLst/>
                        </a:rPr>
                        <a:t>D16 - PROCESOS EJECUTIVOS INCORPORADA</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7</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210</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271</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dirty="0">
                          <a:effectLst/>
                        </a:rPr>
                        <a:t>$4.702.308.984</a:t>
                      </a:r>
                      <a:endParaRPr lang="es-CO" sz="1200" b="0" i="0" u="none" strike="noStrike" dirty="0">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2669902261"/>
                  </a:ext>
                </a:extLst>
              </a:tr>
              <a:tr h="139701">
                <a:tc>
                  <a:txBody>
                    <a:bodyPr/>
                    <a:lstStyle/>
                    <a:p>
                      <a:pPr algn="l" fontAlgn="ctr"/>
                      <a:r>
                        <a:rPr lang="es-CO" sz="1200" u="none" strike="noStrike" dirty="0">
                          <a:effectLst/>
                        </a:rPr>
                        <a:t>D17 - SENTENCIAS EN FIRME</a:t>
                      </a:r>
                      <a:endParaRPr lang="es-CO" sz="1200" b="1" i="0" u="none" strike="noStrike" dirty="0">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6</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6</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10</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$567.782.873</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974016115"/>
                  </a:ext>
                </a:extLst>
              </a:tr>
              <a:tr h="139701">
                <a:tc>
                  <a:txBody>
                    <a:bodyPr/>
                    <a:lstStyle/>
                    <a:p>
                      <a:pPr algn="l" fontAlgn="ctr"/>
                      <a:r>
                        <a:rPr lang="es-CO" sz="1200" u="none" strike="noStrike">
                          <a:effectLst/>
                        </a:rPr>
                        <a:t>D19 - DISCIPLINARIOS Y SANCIONES</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2</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17</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11</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$3.371.155.641</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3074398433"/>
                  </a:ext>
                </a:extLst>
              </a:tr>
              <a:tr h="139701">
                <a:tc>
                  <a:txBody>
                    <a:bodyPr/>
                    <a:lstStyle/>
                    <a:p>
                      <a:pPr algn="l" fontAlgn="ctr"/>
                      <a:r>
                        <a:rPr lang="es-CO" sz="1200" u="none" strike="noStrike">
                          <a:effectLst/>
                        </a:rPr>
                        <a:t>D20 - PROVEEDORES ADMINISTRATIVOS</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45</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65</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91</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$1.303.570.475</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1803312162"/>
                  </a:ext>
                </a:extLst>
              </a:tr>
              <a:tr h="139701">
                <a:tc>
                  <a:txBody>
                    <a:bodyPr/>
                    <a:lstStyle/>
                    <a:p>
                      <a:pPr algn="l" fontAlgn="ctr"/>
                      <a:r>
                        <a:rPr lang="es-CO" sz="1200" u="none" strike="noStrike">
                          <a:effectLst/>
                        </a:rPr>
                        <a:t>D21 - DEVOLUCIÓN DE BIENES</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5</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5</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dirty="0">
                          <a:effectLst/>
                        </a:rPr>
                        <a:t>1</a:t>
                      </a:r>
                      <a:endParaRPr lang="es-CO" sz="1200" b="0" i="0" u="none" strike="noStrike" dirty="0">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$8.377.611.233</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1929351795"/>
                  </a:ext>
                </a:extLst>
              </a:tr>
              <a:tr h="139701">
                <a:tc>
                  <a:txBody>
                    <a:bodyPr/>
                    <a:lstStyle/>
                    <a:p>
                      <a:pPr algn="l" fontAlgn="ctr"/>
                      <a:r>
                        <a:rPr lang="es-CO" sz="1200" u="none" strike="noStrike">
                          <a:effectLst/>
                        </a:rPr>
                        <a:t>D22 - OTROS CREDITOS</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9</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94</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101</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$3.874.022.617</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1527210269"/>
                  </a:ext>
                </a:extLst>
              </a:tr>
              <a:tr h="270359">
                <a:tc>
                  <a:txBody>
                    <a:bodyPr/>
                    <a:lstStyle/>
                    <a:p>
                      <a:pPr algn="l" fontAlgn="ctr"/>
                      <a:r>
                        <a:rPr lang="es-CO" sz="1200" u="none" strike="noStrike">
                          <a:effectLst/>
                        </a:rPr>
                        <a:t>D24 - COBRO DE CANONES DE BIENES</a:t>
                      </a:r>
                      <a:br>
                        <a:rPr lang="es-CO" sz="1200" u="none" strike="noStrike">
                          <a:effectLst/>
                        </a:rPr>
                      </a:br>
                      <a:r>
                        <a:rPr lang="es-CO" sz="1200" u="none" strike="noStrike">
                          <a:effectLst/>
                        </a:rPr>
                        <a:t>ARRENDADOS</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5</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5</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8</a:t>
                      </a:r>
                      <a:endParaRPr lang="es-CO" sz="1200" b="0" i="0" u="none" strike="noStrike">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a:effectLst/>
                        </a:rPr>
                        <a:t>$20.025.360</a:t>
                      </a:r>
                      <a:endParaRPr lang="es-CO" sz="1200" b="0" i="0" u="none" strike="noStrike">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2059941459"/>
                  </a:ext>
                </a:extLst>
              </a:tr>
              <a:tr h="139701">
                <a:tc>
                  <a:txBody>
                    <a:bodyPr/>
                    <a:lstStyle/>
                    <a:p>
                      <a:pPr algn="l" fontAlgn="ctr"/>
                      <a:r>
                        <a:rPr lang="es-CO" sz="1200" u="none" strike="noStrike">
                          <a:effectLst/>
                        </a:rPr>
                        <a:t>Total</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1.255</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1.014.895</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ctr" fontAlgn="ctr"/>
                      <a:r>
                        <a:rPr lang="es-CO" sz="1200" u="none" strike="noStrike">
                          <a:effectLst/>
                        </a:rPr>
                        <a:t>1.177.876</a:t>
                      </a:r>
                      <a:endParaRPr lang="es-CO" sz="1200" b="1" i="0" u="none" strike="noStrike">
                        <a:solidFill>
                          <a:srgbClr val="000000"/>
                        </a:solidFill>
                        <a:effectLst/>
                        <a:latin typeface="Calibri" panose="020F0502020204030204" pitchFamily="34" charset="0"/>
                      </a:endParaRPr>
                    </a:p>
                  </a:txBody>
                  <a:tcPr marL="5365" marR="5365" marT="5365" marB="0" anchor="ctr"/>
                </a:tc>
                <a:tc>
                  <a:txBody>
                    <a:bodyPr/>
                    <a:lstStyle/>
                    <a:p>
                      <a:pPr algn="r" fontAlgn="ctr"/>
                      <a:r>
                        <a:rPr lang="es-CO" sz="1200" u="none" strike="noStrike" dirty="0">
                          <a:effectLst/>
                        </a:rPr>
                        <a:t>$546.580.224.565</a:t>
                      </a:r>
                      <a:endParaRPr lang="es-CO" sz="1200" b="1" i="0" u="none" strike="noStrike" dirty="0">
                        <a:solidFill>
                          <a:srgbClr val="000000"/>
                        </a:solidFill>
                        <a:effectLst/>
                        <a:latin typeface="Calibri" panose="020F0502020204030204" pitchFamily="34" charset="0"/>
                      </a:endParaRPr>
                    </a:p>
                  </a:txBody>
                  <a:tcPr marL="5365" marR="5365" marT="5365" marB="0" anchor="ctr"/>
                </a:tc>
                <a:extLst>
                  <a:ext uri="{0D108BD9-81ED-4DB2-BD59-A6C34878D82A}">
                    <a16:rowId xmlns:a16="http://schemas.microsoft.com/office/drawing/2014/main" val="3462727378"/>
                  </a:ext>
                </a:extLst>
              </a:tr>
            </a:tbl>
          </a:graphicData>
        </a:graphic>
      </p:graphicFrame>
    </p:spTree>
    <p:extLst>
      <p:ext uri="{BB962C8B-B14F-4D97-AF65-F5344CB8AC3E}">
        <p14:creationId xmlns:p14="http://schemas.microsoft.com/office/powerpoint/2010/main" val="2626343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680DF1-16B4-DA00-889D-283D45819E6E}"/>
              </a:ext>
            </a:extLst>
          </p:cNvPr>
          <p:cNvSpPr>
            <a:spLocks noGrp="1"/>
          </p:cNvSpPr>
          <p:nvPr>
            <p:ph type="title"/>
          </p:nvPr>
        </p:nvSpPr>
        <p:spPr/>
        <p:txBody>
          <a:bodyPr/>
          <a:lstStyle/>
          <a:p>
            <a:pPr algn="ctr"/>
            <a:r>
              <a:rPr lang="es-CO" dirty="0"/>
              <a:t>COMPONENTE</a:t>
            </a:r>
            <a:br>
              <a:rPr lang="es-CO" dirty="0"/>
            </a:br>
            <a:r>
              <a:rPr lang="es-CO" dirty="0"/>
              <a:t>FINANCIERO</a:t>
            </a:r>
          </a:p>
        </p:txBody>
      </p:sp>
    </p:spTree>
    <p:extLst>
      <p:ext uri="{BB962C8B-B14F-4D97-AF65-F5344CB8AC3E}">
        <p14:creationId xmlns:p14="http://schemas.microsoft.com/office/powerpoint/2010/main" val="1562326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5FEA75-A259-1331-9A36-94567EFEFE12}"/>
              </a:ext>
            </a:extLst>
          </p:cNvPr>
          <p:cNvSpPr>
            <a:spLocks noGrp="1"/>
          </p:cNvSpPr>
          <p:nvPr>
            <p:ph type="title"/>
          </p:nvPr>
        </p:nvSpPr>
        <p:spPr/>
        <p:txBody>
          <a:bodyPr/>
          <a:lstStyle/>
          <a:p>
            <a:r>
              <a:rPr lang="es-CO" dirty="0"/>
              <a:t>CUENTAS BANCARIAS</a:t>
            </a:r>
          </a:p>
        </p:txBody>
      </p:sp>
      <p:sp>
        <p:nvSpPr>
          <p:cNvPr id="3" name="Marcador de contenido 2">
            <a:extLst>
              <a:ext uri="{FF2B5EF4-FFF2-40B4-BE49-F238E27FC236}">
                <a16:creationId xmlns:a16="http://schemas.microsoft.com/office/drawing/2014/main" id="{B1ADDAB5-2B6C-B236-E11F-C1ABD7ED03B4}"/>
              </a:ext>
            </a:extLst>
          </p:cNvPr>
          <p:cNvSpPr>
            <a:spLocks noGrp="1"/>
          </p:cNvSpPr>
          <p:nvPr>
            <p:ph idx="1"/>
          </p:nvPr>
        </p:nvSpPr>
        <p:spPr/>
        <p:txBody>
          <a:bodyPr anchor="t"/>
          <a:lstStyle/>
          <a:p>
            <a:pPr marL="0" indent="0" algn="just">
              <a:buNone/>
            </a:pPr>
            <a:endParaRPr lang="es-CO" dirty="0"/>
          </a:p>
          <a:p>
            <a:pPr marL="0" indent="0" algn="just">
              <a:buNone/>
            </a:pPr>
            <a:r>
              <a:rPr lang="es-CO" b="1" dirty="0"/>
              <a:t>Cuentas Bancarias:</a:t>
            </a:r>
            <a:r>
              <a:rPr lang="es-CO" dirty="0"/>
              <a:t> De conformidad con lo establecido en el Decreto Ley 254 del 2000, modificado por la Ley 1105 de 2006 y en lo no previsto en las anteriores normas deberá aplicarse lo establecido en el Estatuto Orgánico del Sistema Financiero y demás normas que lo desarrollen, modifiquen o adicionen, la E.P.S.’S CONVIDA EN LIQUIDACIÓN solicitó el bloqueo de las cuentas bancarias a los administradores financieros entre el 15 y el 25 de septiembre de 2022.</a:t>
            </a:r>
          </a:p>
          <a:p>
            <a:pPr marL="0" indent="0" algn="just">
              <a:buNone/>
            </a:pPr>
            <a:endParaRPr lang="es-CO" dirty="0"/>
          </a:p>
          <a:p>
            <a:pPr marL="0" indent="0" algn="just">
              <a:buNone/>
            </a:pPr>
            <a:r>
              <a:rPr lang="es-CO" b="1" dirty="0"/>
              <a:t>Cuentas Contables</a:t>
            </a:r>
            <a:r>
              <a:rPr lang="es-CO" dirty="0"/>
              <a:t>: El 20 de octubre de 2022 se expidió la Resolución 0006, en la cual se definió la depuración de las cuentas contables que mantenía la E.P.S. CONVIDA. Por otra parte, se realizó la homologación de cuentas según las Resoluciones 224 de 29 diciembre de 2020 y la Resolución 062 de 2022.</a:t>
            </a:r>
          </a:p>
        </p:txBody>
      </p:sp>
    </p:spTree>
    <p:extLst>
      <p:ext uri="{BB962C8B-B14F-4D97-AF65-F5344CB8AC3E}">
        <p14:creationId xmlns:p14="http://schemas.microsoft.com/office/powerpoint/2010/main" val="3894068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6C2786-F150-D803-D480-776F9521C609}"/>
              </a:ext>
            </a:extLst>
          </p:cNvPr>
          <p:cNvSpPr>
            <a:spLocks noGrp="1"/>
          </p:cNvSpPr>
          <p:nvPr>
            <p:ph type="title"/>
          </p:nvPr>
        </p:nvSpPr>
        <p:spPr/>
        <p:txBody>
          <a:bodyPr/>
          <a:lstStyle/>
          <a:p>
            <a:r>
              <a:rPr lang="es-CO" dirty="0"/>
              <a:t>ESTADO DE LA SITUACIÓN FINANCIERA</a:t>
            </a:r>
          </a:p>
        </p:txBody>
      </p:sp>
      <p:sp>
        <p:nvSpPr>
          <p:cNvPr id="11" name="CuadroTexto 10">
            <a:extLst>
              <a:ext uri="{FF2B5EF4-FFF2-40B4-BE49-F238E27FC236}">
                <a16:creationId xmlns:a16="http://schemas.microsoft.com/office/drawing/2014/main" id="{B82FCAD4-D9DD-FBB4-92A6-319366D50591}"/>
              </a:ext>
            </a:extLst>
          </p:cNvPr>
          <p:cNvSpPr txBox="1"/>
          <p:nvPr/>
        </p:nvSpPr>
        <p:spPr>
          <a:xfrm>
            <a:off x="8169310" y="6176963"/>
            <a:ext cx="3184490" cy="307777"/>
          </a:xfrm>
          <a:prstGeom prst="rect">
            <a:avLst/>
          </a:prstGeom>
          <a:noFill/>
        </p:spPr>
        <p:txBody>
          <a:bodyPr wrap="square" rtlCol="0">
            <a:spAutoFit/>
          </a:bodyPr>
          <a:lstStyle/>
          <a:p>
            <a:pPr algn="r"/>
            <a:r>
              <a:rPr lang="es-CO" sz="1400" i="1" dirty="0"/>
              <a:t>Cifras expresadas en Millones de Pesos</a:t>
            </a:r>
          </a:p>
        </p:txBody>
      </p:sp>
      <p:graphicFrame>
        <p:nvGraphicFramePr>
          <p:cNvPr id="6" name="Marcador de contenido 4">
            <a:extLst>
              <a:ext uri="{FF2B5EF4-FFF2-40B4-BE49-F238E27FC236}">
                <a16:creationId xmlns:a16="http://schemas.microsoft.com/office/drawing/2014/main" id="{6A206295-DB0A-EB21-4E0B-1692C2E5062D}"/>
              </a:ext>
            </a:extLst>
          </p:cNvPr>
          <p:cNvGraphicFramePr>
            <a:graphicFrameLocks noGrp="1"/>
          </p:cNvGraphicFramePr>
          <p:nvPr>
            <p:ph idx="1"/>
            <p:extLst>
              <p:ext uri="{D42A27DB-BD31-4B8C-83A1-F6EECF244321}">
                <p14:modId xmlns:p14="http://schemas.microsoft.com/office/powerpoint/2010/main" val="248824395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284205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6C2786-F150-D803-D480-776F9521C609}"/>
              </a:ext>
            </a:extLst>
          </p:cNvPr>
          <p:cNvSpPr>
            <a:spLocks noGrp="1"/>
          </p:cNvSpPr>
          <p:nvPr>
            <p:ph type="title"/>
          </p:nvPr>
        </p:nvSpPr>
        <p:spPr/>
        <p:txBody>
          <a:bodyPr/>
          <a:lstStyle/>
          <a:p>
            <a:r>
              <a:rPr lang="es-CO" dirty="0"/>
              <a:t>ESTADO DE RESULTADOS</a:t>
            </a:r>
          </a:p>
        </p:txBody>
      </p:sp>
      <p:sp>
        <p:nvSpPr>
          <p:cNvPr id="3" name="CuadroTexto 2">
            <a:extLst>
              <a:ext uri="{FF2B5EF4-FFF2-40B4-BE49-F238E27FC236}">
                <a16:creationId xmlns:a16="http://schemas.microsoft.com/office/drawing/2014/main" id="{33B0309A-E960-31D7-3E6A-EB869FF28047}"/>
              </a:ext>
            </a:extLst>
          </p:cNvPr>
          <p:cNvSpPr txBox="1"/>
          <p:nvPr/>
        </p:nvSpPr>
        <p:spPr>
          <a:xfrm>
            <a:off x="8169310" y="6176963"/>
            <a:ext cx="3184490" cy="307777"/>
          </a:xfrm>
          <a:prstGeom prst="rect">
            <a:avLst/>
          </a:prstGeom>
          <a:noFill/>
        </p:spPr>
        <p:txBody>
          <a:bodyPr wrap="square" rtlCol="0">
            <a:spAutoFit/>
          </a:bodyPr>
          <a:lstStyle/>
          <a:p>
            <a:pPr algn="r"/>
            <a:r>
              <a:rPr lang="es-CO" sz="1400" i="1" dirty="0"/>
              <a:t>Cifras expresadas en Millones de Pesos</a:t>
            </a:r>
          </a:p>
        </p:txBody>
      </p:sp>
      <p:graphicFrame>
        <p:nvGraphicFramePr>
          <p:cNvPr id="6" name="Marcador de contenido 5">
            <a:extLst>
              <a:ext uri="{FF2B5EF4-FFF2-40B4-BE49-F238E27FC236}">
                <a16:creationId xmlns:a16="http://schemas.microsoft.com/office/drawing/2014/main" id="{BD3E8F79-98EB-E659-68B1-EBCEB4983B41}"/>
              </a:ext>
            </a:extLst>
          </p:cNvPr>
          <p:cNvGraphicFramePr>
            <a:graphicFrameLocks noGrp="1"/>
          </p:cNvGraphicFramePr>
          <p:nvPr>
            <p:ph idx="1"/>
            <p:extLst>
              <p:ext uri="{D42A27DB-BD31-4B8C-83A1-F6EECF244321}">
                <p14:modId xmlns:p14="http://schemas.microsoft.com/office/powerpoint/2010/main" val="238891108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9642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D1DE18-73EF-4515-E0A2-5A80642AE1F3}"/>
              </a:ext>
            </a:extLst>
          </p:cNvPr>
          <p:cNvSpPr>
            <a:spLocks noGrp="1"/>
          </p:cNvSpPr>
          <p:nvPr>
            <p:ph type="title"/>
          </p:nvPr>
        </p:nvSpPr>
        <p:spPr/>
        <p:txBody>
          <a:bodyPr/>
          <a:lstStyle/>
          <a:p>
            <a:r>
              <a:rPr lang="es-CO" dirty="0"/>
              <a:t>INVENTARIO DE INVERSIONES</a:t>
            </a:r>
          </a:p>
        </p:txBody>
      </p:sp>
      <p:sp>
        <p:nvSpPr>
          <p:cNvPr id="3" name="Marcador de contenido 2">
            <a:extLst>
              <a:ext uri="{FF2B5EF4-FFF2-40B4-BE49-F238E27FC236}">
                <a16:creationId xmlns:a16="http://schemas.microsoft.com/office/drawing/2014/main" id="{FC73F9D9-B631-EDC0-F22E-783B130A435F}"/>
              </a:ext>
            </a:extLst>
          </p:cNvPr>
          <p:cNvSpPr>
            <a:spLocks noGrp="1"/>
          </p:cNvSpPr>
          <p:nvPr>
            <p:ph idx="1"/>
          </p:nvPr>
        </p:nvSpPr>
        <p:spPr/>
        <p:txBody>
          <a:bodyPr/>
          <a:lstStyle/>
          <a:p>
            <a:pPr marL="0" indent="0" algn="just">
              <a:buNone/>
            </a:pPr>
            <a:endParaRPr lang="es-CO" dirty="0"/>
          </a:p>
          <a:p>
            <a:pPr marL="0" indent="0" algn="just">
              <a:buNone/>
            </a:pPr>
            <a:r>
              <a:rPr lang="es-CO" sz="2400" dirty="0"/>
              <a:t>Se identificaron los soportes legales para iniciar el proceso de recuperación de los siguientes títulos, los cuales a corte de diciembre de 2022 registran en la contabilidad.</a:t>
            </a:r>
          </a:p>
        </p:txBody>
      </p:sp>
      <p:pic>
        <p:nvPicPr>
          <p:cNvPr id="5" name="Imagen 4">
            <a:extLst>
              <a:ext uri="{FF2B5EF4-FFF2-40B4-BE49-F238E27FC236}">
                <a16:creationId xmlns:a16="http://schemas.microsoft.com/office/drawing/2014/main" id="{F4DC6D5C-4581-046F-E0D2-E98ED5144D7C}"/>
              </a:ext>
            </a:extLst>
          </p:cNvPr>
          <p:cNvPicPr>
            <a:picLocks noChangeAspect="1"/>
          </p:cNvPicPr>
          <p:nvPr/>
        </p:nvPicPr>
        <p:blipFill>
          <a:blip r:embed="rId2"/>
          <a:stretch>
            <a:fillRect/>
          </a:stretch>
        </p:blipFill>
        <p:spPr>
          <a:xfrm>
            <a:off x="3085157" y="3429000"/>
            <a:ext cx="6021685" cy="2701920"/>
          </a:xfrm>
          <a:prstGeom prst="rect">
            <a:avLst/>
          </a:prstGeom>
          <a:solidFill>
            <a:schemeClr val="bg1"/>
          </a:solidFill>
        </p:spPr>
      </p:pic>
    </p:spTree>
    <p:extLst>
      <p:ext uri="{BB962C8B-B14F-4D97-AF65-F5344CB8AC3E}">
        <p14:creationId xmlns:p14="http://schemas.microsoft.com/office/powerpoint/2010/main" val="147675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959912-0941-2452-6574-D759E239D8B3}"/>
              </a:ext>
            </a:extLst>
          </p:cNvPr>
          <p:cNvSpPr>
            <a:spLocks noGrp="1"/>
          </p:cNvSpPr>
          <p:nvPr>
            <p:ph type="title"/>
          </p:nvPr>
        </p:nvSpPr>
        <p:spPr/>
        <p:txBody>
          <a:bodyPr/>
          <a:lstStyle/>
          <a:p>
            <a:pPr algn="ctr"/>
            <a:r>
              <a:rPr lang="es-CO" b="1" dirty="0"/>
              <a:t>INTRODUCCIÓN</a:t>
            </a:r>
            <a:endParaRPr lang="es-CO" dirty="0"/>
          </a:p>
        </p:txBody>
      </p:sp>
      <p:sp>
        <p:nvSpPr>
          <p:cNvPr id="3" name="Marcador de contenido 2">
            <a:extLst>
              <a:ext uri="{FF2B5EF4-FFF2-40B4-BE49-F238E27FC236}">
                <a16:creationId xmlns:a16="http://schemas.microsoft.com/office/drawing/2014/main" id="{BD930700-0784-8028-8676-F47DD00E536B}"/>
              </a:ext>
            </a:extLst>
          </p:cNvPr>
          <p:cNvSpPr>
            <a:spLocks noGrp="1"/>
          </p:cNvSpPr>
          <p:nvPr>
            <p:ph idx="1"/>
          </p:nvPr>
        </p:nvSpPr>
        <p:spPr/>
        <p:txBody>
          <a:bodyPr anchor="t">
            <a:normAutofit fontScale="92500" lnSpcReduction="10000"/>
          </a:bodyPr>
          <a:lstStyle/>
          <a:p>
            <a:pPr marL="0" indent="0" algn="just">
              <a:buNone/>
            </a:pPr>
            <a:endParaRPr lang="es-CO" sz="2400" dirty="0"/>
          </a:p>
          <a:p>
            <a:pPr marL="0" indent="0" algn="just">
              <a:buNone/>
            </a:pPr>
            <a:r>
              <a:rPr lang="es-CO" sz="2400" dirty="0"/>
              <a:t>En cumplimiento con lo establecido en el artículo 297 del Decreto 663 de 1993, el articulo 9.1.3.8 del Decreto 2555 de 2010 y el numeral 1.4. del Capítulo Tercero del título IX de la Circular Única de la Superintendencia Nacional de Salud, se presenta a los grupos de interés la rendición de cuentas de la vigencia 2022 del proceso liquidatorio de la E.P.S.’S CONVIDA EN LIQUIDACIÓN, sobre cada una de las gestiones desarrolladas en el proceso liquidatorio en el periodo comprendido del 15 de septiembre de 2022 al 31 de diciembre de 2022, de conformidad con la Resolución 2022320030005874 de 2022, el cronograma de la liquidación, el Decreto Ley 254 del 2000 modificado por la Ley 1105 de 2006, el Decreto 2555 de 2010, el Estatuto Orgánico del Sistema Financiero y demás normas que rigen los procesos liquidatarios.</a:t>
            </a:r>
          </a:p>
          <a:p>
            <a:pPr algn="just"/>
            <a:endParaRPr lang="es-CO" sz="2400" dirty="0"/>
          </a:p>
          <a:p>
            <a:pPr marL="0" indent="0" algn="just">
              <a:buNone/>
            </a:pPr>
            <a:r>
              <a:rPr lang="es-CO" sz="2400" dirty="0"/>
              <a:t>La presente rendición de cuentas contiene la información documental, de gestión, estadística y las cifras de las actividades realizadas por la E.P.S.’S CONVIDA EN LIQUIDACIÓN en la vigencia 2022.</a:t>
            </a:r>
          </a:p>
        </p:txBody>
      </p:sp>
    </p:spTree>
    <p:extLst>
      <p:ext uri="{BB962C8B-B14F-4D97-AF65-F5344CB8AC3E}">
        <p14:creationId xmlns:p14="http://schemas.microsoft.com/office/powerpoint/2010/main" val="427418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CC39F3-362F-3DC8-0210-AB25CF8BBE93}"/>
              </a:ext>
            </a:extLst>
          </p:cNvPr>
          <p:cNvSpPr>
            <a:spLocks noGrp="1"/>
          </p:cNvSpPr>
          <p:nvPr>
            <p:ph type="title"/>
          </p:nvPr>
        </p:nvSpPr>
        <p:spPr>
          <a:xfrm>
            <a:off x="838200" y="365125"/>
            <a:ext cx="7522029" cy="1333046"/>
          </a:xfrm>
        </p:spPr>
        <p:txBody>
          <a:bodyPr/>
          <a:lstStyle/>
          <a:p>
            <a:pPr algn="ctr"/>
            <a:r>
              <a:rPr lang="es-CO" b="1" dirty="0">
                <a:solidFill>
                  <a:schemeClr val="bg1"/>
                </a:solidFill>
                <a:latin typeface="Aptos Narrow" panose="020B0004020202020204" pitchFamily="34" charset="0"/>
              </a:rPr>
              <a:t>DEPURACIÓN Y SANEAMIENTO DE LA CARTERA</a:t>
            </a:r>
          </a:p>
        </p:txBody>
      </p:sp>
      <p:sp>
        <p:nvSpPr>
          <p:cNvPr id="4" name="Marcador de contenido 3">
            <a:extLst>
              <a:ext uri="{FF2B5EF4-FFF2-40B4-BE49-F238E27FC236}">
                <a16:creationId xmlns:a16="http://schemas.microsoft.com/office/drawing/2014/main" id="{57F83BA0-FC60-F6D6-2BCA-A7C3497F811D}"/>
              </a:ext>
            </a:extLst>
          </p:cNvPr>
          <p:cNvSpPr>
            <a:spLocks noGrp="1"/>
          </p:cNvSpPr>
          <p:nvPr>
            <p:ph sz="half" idx="1"/>
          </p:nvPr>
        </p:nvSpPr>
        <p:spPr/>
        <p:txBody>
          <a:bodyPr/>
          <a:lstStyle/>
          <a:p>
            <a:pPr marL="0" indent="0" algn="just">
              <a:buNone/>
            </a:pPr>
            <a:endParaRPr lang="es-CO" dirty="0"/>
          </a:p>
          <a:p>
            <a:pPr marL="0" indent="0" algn="just">
              <a:buNone/>
            </a:pPr>
            <a:endParaRPr lang="es-CO" dirty="0"/>
          </a:p>
          <a:p>
            <a:pPr marL="0" indent="0" algn="just">
              <a:buNone/>
            </a:pPr>
            <a:endParaRPr lang="es-CO" dirty="0"/>
          </a:p>
          <a:p>
            <a:pPr marL="0" indent="0" algn="just">
              <a:buNone/>
            </a:pPr>
            <a:r>
              <a:rPr lang="es-CO" sz="2400" dirty="0"/>
              <a:t>Al 31 de diciembre de 2022, se siguen identificando los diferentes terceros con sus respectivos saldos de las cuentas contables, administración del sistema de seguridad en salud, otras cuentas por cobrar, otros activos y anticipos y se están generando oficios de cobro y confirmación de saldos.</a:t>
            </a:r>
          </a:p>
        </p:txBody>
      </p:sp>
      <p:pic>
        <p:nvPicPr>
          <p:cNvPr id="7" name="Marcador de contenido 6">
            <a:extLst>
              <a:ext uri="{FF2B5EF4-FFF2-40B4-BE49-F238E27FC236}">
                <a16:creationId xmlns:a16="http://schemas.microsoft.com/office/drawing/2014/main" id="{6A20459C-0E87-14BE-67BB-F5D351F81F97}"/>
              </a:ext>
            </a:extLst>
          </p:cNvPr>
          <p:cNvPicPr>
            <a:picLocks noGrp="1" noChangeAspect="1"/>
          </p:cNvPicPr>
          <p:nvPr>
            <p:ph sz="half" idx="2"/>
          </p:nvPr>
        </p:nvPicPr>
        <p:blipFill>
          <a:blip r:embed="rId2"/>
          <a:stretch>
            <a:fillRect/>
          </a:stretch>
        </p:blipFill>
        <p:spPr>
          <a:xfrm>
            <a:off x="6372258" y="1825625"/>
            <a:ext cx="4781484" cy="4667250"/>
          </a:xfrm>
          <a:prstGeom prst="rect">
            <a:avLst/>
          </a:prstGeom>
          <a:solidFill>
            <a:schemeClr val="bg1"/>
          </a:solidFill>
        </p:spPr>
      </p:pic>
    </p:spTree>
    <p:extLst>
      <p:ext uri="{BB962C8B-B14F-4D97-AF65-F5344CB8AC3E}">
        <p14:creationId xmlns:p14="http://schemas.microsoft.com/office/powerpoint/2010/main" val="1144404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AFDD8E-91F3-E1FD-7177-0B8AEE1B3BF4}"/>
              </a:ext>
            </a:extLst>
          </p:cNvPr>
          <p:cNvSpPr>
            <a:spLocks noGrp="1"/>
          </p:cNvSpPr>
          <p:nvPr>
            <p:ph type="title"/>
          </p:nvPr>
        </p:nvSpPr>
        <p:spPr/>
        <p:txBody>
          <a:bodyPr/>
          <a:lstStyle/>
          <a:p>
            <a:pPr algn="ctr"/>
            <a:r>
              <a:rPr lang="es-CO" dirty="0"/>
              <a:t>COMPONENTE TÉCNICO CIENTÍFICO</a:t>
            </a:r>
          </a:p>
        </p:txBody>
      </p:sp>
    </p:spTree>
    <p:extLst>
      <p:ext uri="{BB962C8B-B14F-4D97-AF65-F5344CB8AC3E}">
        <p14:creationId xmlns:p14="http://schemas.microsoft.com/office/powerpoint/2010/main" val="13683888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C07101-B60B-6AFE-EC70-E69488A3EB6D}"/>
              </a:ext>
            </a:extLst>
          </p:cNvPr>
          <p:cNvSpPr>
            <a:spLocks noGrp="1"/>
          </p:cNvSpPr>
          <p:nvPr>
            <p:ph type="title"/>
          </p:nvPr>
        </p:nvSpPr>
        <p:spPr/>
        <p:txBody>
          <a:bodyPr/>
          <a:lstStyle/>
          <a:p>
            <a:r>
              <a:rPr lang="es-CO" dirty="0"/>
              <a:t>GASTO ADMINISTRATIVO</a:t>
            </a:r>
          </a:p>
        </p:txBody>
      </p:sp>
      <p:sp>
        <p:nvSpPr>
          <p:cNvPr id="3" name="Marcador de contenido 2">
            <a:extLst>
              <a:ext uri="{FF2B5EF4-FFF2-40B4-BE49-F238E27FC236}">
                <a16:creationId xmlns:a16="http://schemas.microsoft.com/office/drawing/2014/main" id="{1B34EA14-B8CE-D844-C7B3-27F228382988}"/>
              </a:ext>
            </a:extLst>
          </p:cNvPr>
          <p:cNvSpPr>
            <a:spLocks noGrp="1"/>
          </p:cNvSpPr>
          <p:nvPr>
            <p:ph idx="1"/>
          </p:nvPr>
        </p:nvSpPr>
        <p:spPr/>
        <p:txBody>
          <a:bodyPr>
            <a:noAutofit/>
          </a:bodyPr>
          <a:lstStyle/>
          <a:p>
            <a:pPr marL="0" indent="0" algn="just">
              <a:buNone/>
            </a:pPr>
            <a:endParaRPr lang="es-CO" dirty="0"/>
          </a:p>
          <a:p>
            <a:pPr marL="0" indent="0" algn="just">
              <a:buNone/>
            </a:pPr>
            <a:r>
              <a:rPr lang="es-CO" dirty="0"/>
              <a:t>Los gastos que ocasione la liquidación serán a cargo de la E.P.S.’S CONVIDA EN LIQUIDACIÓN, en los términos de ley y en especial conforme a lo previsto en el artículo cuarto de la Resolución 202232030005874-6, y en este sentido la Circular Externa 2022130000000055-5 del 06 de septiembre de 2022, expedida por la Superintendencia Nacional de Salud prevé los gastos de administración en el término referenciado por la EPS, en este caso los días 15 al 26 de septiembre de 2022.</a:t>
            </a:r>
          </a:p>
          <a:p>
            <a:pPr marL="0" indent="0" algn="just">
              <a:buNone/>
            </a:pPr>
            <a:endParaRPr lang="es-CO" dirty="0"/>
          </a:p>
          <a:p>
            <a:pPr marL="0" indent="0" algn="just">
              <a:buNone/>
            </a:pPr>
            <a:r>
              <a:rPr lang="es-CO" dirty="0"/>
              <a:t>Acorde con lo anterior, mediante los comunicados No. 005 y 006  de 2022 se dispusieron los lineamientos para reconocer los servicios de salud prestados a la E.P.S.’S CONVIDA EN LIQUIDACIÓN, entre los días 15 a 26 de septiembre de 2022.</a:t>
            </a:r>
          </a:p>
          <a:p>
            <a:pPr marL="0" indent="0" algn="just">
              <a:buNone/>
            </a:pPr>
            <a:endParaRPr lang="es-CO" dirty="0"/>
          </a:p>
          <a:p>
            <a:pPr marL="0" indent="0" algn="just">
              <a:buNone/>
            </a:pPr>
            <a:r>
              <a:rPr lang="es-CO" dirty="0"/>
              <a:t>Enlaces:	</a:t>
            </a:r>
            <a:r>
              <a:rPr lang="es-CO" dirty="0">
                <a:hlinkClick r:id="rId2"/>
              </a:rPr>
              <a:t>https://www.convidaenliquidacion.com/comunicado-n005/</a:t>
            </a:r>
            <a:endParaRPr lang="es-CO" dirty="0"/>
          </a:p>
          <a:p>
            <a:pPr marL="0" indent="0" algn="just">
              <a:buNone/>
            </a:pPr>
            <a:r>
              <a:rPr lang="es-CO" dirty="0"/>
              <a:t>	</a:t>
            </a:r>
            <a:r>
              <a:rPr lang="es-CO" dirty="0">
                <a:hlinkClick r:id="rId3"/>
              </a:rPr>
              <a:t>https://www.convidaenliquidacion.com/comunicado-n0006/</a:t>
            </a:r>
            <a:endParaRPr lang="es-CO" dirty="0"/>
          </a:p>
        </p:txBody>
      </p:sp>
    </p:spTree>
    <p:extLst>
      <p:ext uri="{BB962C8B-B14F-4D97-AF65-F5344CB8AC3E}">
        <p14:creationId xmlns:p14="http://schemas.microsoft.com/office/powerpoint/2010/main" val="4426465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D2DB2D-5D33-EEDD-2A70-775DFB982F4F}"/>
              </a:ext>
            </a:extLst>
          </p:cNvPr>
          <p:cNvSpPr>
            <a:spLocks noGrp="1"/>
          </p:cNvSpPr>
          <p:nvPr>
            <p:ph type="title"/>
          </p:nvPr>
        </p:nvSpPr>
        <p:spPr/>
        <p:txBody>
          <a:bodyPr/>
          <a:lstStyle/>
          <a:p>
            <a:r>
              <a:rPr lang="es-CO" dirty="0"/>
              <a:t>GASTO ADMINISTRATIVO</a:t>
            </a:r>
          </a:p>
        </p:txBody>
      </p:sp>
      <p:sp>
        <p:nvSpPr>
          <p:cNvPr id="3" name="Marcador de contenido 2">
            <a:extLst>
              <a:ext uri="{FF2B5EF4-FFF2-40B4-BE49-F238E27FC236}">
                <a16:creationId xmlns:a16="http://schemas.microsoft.com/office/drawing/2014/main" id="{8B84FA58-2711-3F47-CE97-C8E6ED142759}"/>
              </a:ext>
            </a:extLst>
          </p:cNvPr>
          <p:cNvSpPr>
            <a:spLocks noGrp="1"/>
          </p:cNvSpPr>
          <p:nvPr>
            <p:ph idx="1"/>
          </p:nvPr>
        </p:nvSpPr>
        <p:spPr>
          <a:xfrm>
            <a:off x="838200" y="1825625"/>
            <a:ext cx="10515600" cy="4825340"/>
          </a:xfrm>
        </p:spPr>
        <p:txBody>
          <a:bodyPr/>
          <a:lstStyle/>
          <a:p>
            <a:pPr marL="0" indent="0" algn="just">
              <a:buNone/>
            </a:pPr>
            <a:endParaRPr lang="es-CO" dirty="0"/>
          </a:p>
          <a:p>
            <a:pPr marL="0" indent="0" algn="just">
              <a:buNone/>
            </a:pPr>
            <a:endParaRPr lang="es-CO" dirty="0"/>
          </a:p>
          <a:p>
            <a:pPr marL="0" indent="0" algn="just">
              <a:buNone/>
            </a:pPr>
            <a:r>
              <a:rPr lang="es-CO" sz="2400" dirty="0"/>
              <a:t>La radicación de los prestadores y proveedores de servicios de salud fue por un valor de $15.939.930.335, correspondiente a 24.237 facturas presentadas por 125 proveedores.</a:t>
            </a:r>
          </a:p>
        </p:txBody>
      </p:sp>
      <p:graphicFrame>
        <p:nvGraphicFramePr>
          <p:cNvPr id="4" name="Tabla 3">
            <a:extLst>
              <a:ext uri="{FF2B5EF4-FFF2-40B4-BE49-F238E27FC236}">
                <a16:creationId xmlns:a16="http://schemas.microsoft.com/office/drawing/2014/main" id="{7D2AF439-CCA7-CE04-1D31-3E07C3F04956}"/>
              </a:ext>
            </a:extLst>
          </p:cNvPr>
          <p:cNvGraphicFramePr>
            <a:graphicFrameLocks noGrp="1"/>
          </p:cNvGraphicFramePr>
          <p:nvPr>
            <p:extLst>
              <p:ext uri="{D42A27DB-BD31-4B8C-83A1-F6EECF244321}">
                <p14:modId xmlns:p14="http://schemas.microsoft.com/office/powerpoint/2010/main" val="4032178283"/>
              </p:ext>
            </p:extLst>
          </p:nvPr>
        </p:nvGraphicFramePr>
        <p:xfrm>
          <a:off x="4286180" y="3819320"/>
          <a:ext cx="3619640" cy="1737360"/>
        </p:xfrm>
        <a:graphic>
          <a:graphicData uri="http://schemas.openxmlformats.org/drawingml/2006/table">
            <a:tbl>
              <a:tblPr firstRow="1" bandRow="1">
                <a:tableStyleId>{5C22544A-7EE6-4342-B048-85BDC9FD1C3A}</a:tableStyleId>
              </a:tblPr>
              <a:tblGrid>
                <a:gridCol w="1738404">
                  <a:extLst>
                    <a:ext uri="{9D8B030D-6E8A-4147-A177-3AD203B41FA5}">
                      <a16:colId xmlns:a16="http://schemas.microsoft.com/office/drawing/2014/main" val="2018632843"/>
                    </a:ext>
                  </a:extLst>
                </a:gridCol>
                <a:gridCol w="1881236">
                  <a:extLst>
                    <a:ext uri="{9D8B030D-6E8A-4147-A177-3AD203B41FA5}">
                      <a16:colId xmlns:a16="http://schemas.microsoft.com/office/drawing/2014/main" val="4168103717"/>
                    </a:ext>
                  </a:extLst>
                </a:gridCol>
              </a:tblGrid>
              <a:tr h="295305">
                <a:tc>
                  <a:txBody>
                    <a:bodyPr/>
                    <a:lstStyle/>
                    <a:p>
                      <a:pPr algn="ctr"/>
                      <a:r>
                        <a:rPr lang="es-CO" sz="1800" dirty="0"/>
                        <a:t>ITEM</a:t>
                      </a:r>
                    </a:p>
                  </a:txBody>
                  <a:tcPr anchor="ctr"/>
                </a:tc>
                <a:tc>
                  <a:txBody>
                    <a:bodyPr/>
                    <a:lstStyle/>
                    <a:p>
                      <a:pPr algn="ctr"/>
                      <a:r>
                        <a:rPr lang="es-CO" sz="1800" dirty="0"/>
                        <a:t>RADICACIÓN</a:t>
                      </a:r>
                    </a:p>
                  </a:txBody>
                  <a:tcPr anchor="ctr"/>
                </a:tc>
                <a:extLst>
                  <a:ext uri="{0D108BD9-81ED-4DB2-BD59-A6C34878D82A}">
                    <a16:rowId xmlns:a16="http://schemas.microsoft.com/office/drawing/2014/main" val="1819453919"/>
                  </a:ext>
                </a:extLst>
              </a:tr>
              <a:tr h="295305">
                <a:tc>
                  <a:txBody>
                    <a:bodyPr/>
                    <a:lstStyle/>
                    <a:p>
                      <a:r>
                        <a:rPr lang="es-CO" sz="1800" dirty="0"/>
                        <a:t>FACTURAS</a:t>
                      </a:r>
                    </a:p>
                  </a:txBody>
                  <a:tcPr anchor="ctr"/>
                </a:tc>
                <a:tc>
                  <a:txBody>
                    <a:bodyPr/>
                    <a:lstStyle/>
                    <a:p>
                      <a:pPr algn="r"/>
                      <a:r>
                        <a:rPr lang="es-CO" sz="1800" dirty="0"/>
                        <a:t>24.237</a:t>
                      </a:r>
                    </a:p>
                  </a:txBody>
                  <a:tcPr anchor="ctr"/>
                </a:tc>
                <a:extLst>
                  <a:ext uri="{0D108BD9-81ED-4DB2-BD59-A6C34878D82A}">
                    <a16:rowId xmlns:a16="http://schemas.microsoft.com/office/drawing/2014/main" val="2267297600"/>
                  </a:ext>
                </a:extLst>
              </a:tr>
              <a:tr h="295305">
                <a:tc>
                  <a:txBody>
                    <a:bodyPr/>
                    <a:lstStyle/>
                    <a:p>
                      <a:r>
                        <a:rPr lang="es-CO" sz="1800" dirty="0"/>
                        <a:t>VALOR FACTURAS</a:t>
                      </a:r>
                    </a:p>
                  </a:txBody>
                  <a:tcPr anchor="ctr"/>
                </a:tc>
                <a:tc>
                  <a:txBody>
                    <a:bodyPr/>
                    <a:lstStyle/>
                    <a:p>
                      <a:pPr algn="r"/>
                      <a:r>
                        <a:rPr lang="es-CO" sz="1800" dirty="0"/>
                        <a:t>$15.939.930.335</a:t>
                      </a:r>
                    </a:p>
                  </a:txBody>
                  <a:tcPr anchor="ctr"/>
                </a:tc>
                <a:extLst>
                  <a:ext uri="{0D108BD9-81ED-4DB2-BD59-A6C34878D82A}">
                    <a16:rowId xmlns:a16="http://schemas.microsoft.com/office/drawing/2014/main" val="3081318182"/>
                  </a:ext>
                </a:extLst>
              </a:tr>
              <a:tr h="295305">
                <a:tc>
                  <a:txBody>
                    <a:bodyPr/>
                    <a:lstStyle/>
                    <a:p>
                      <a:r>
                        <a:rPr lang="es-CO" sz="1800" dirty="0"/>
                        <a:t>PRESTADORES</a:t>
                      </a:r>
                    </a:p>
                  </a:txBody>
                  <a:tcPr anchor="ctr"/>
                </a:tc>
                <a:tc>
                  <a:txBody>
                    <a:bodyPr/>
                    <a:lstStyle/>
                    <a:p>
                      <a:pPr algn="r"/>
                      <a:r>
                        <a:rPr lang="es-CO" sz="1800" dirty="0"/>
                        <a:t>125</a:t>
                      </a:r>
                    </a:p>
                  </a:txBody>
                  <a:tcPr anchor="ctr"/>
                </a:tc>
                <a:extLst>
                  <a:ext uri="{0D108BD9-81ED-4DB2-BD59-A6C34878D82A}">
                    <a16:rowId xmlns:a16="http://schemas.microsoft.com/office/drawing/2014/main" val="950954604"/>
                  </a:ext>
                </a:extLst>
              </a:tr>
            </a:tbl>
          </a:graphicData>
        </a:graphic>
      </p:graphicFrame>
      <p:sp>
        <p:nvSpPr>
          <p:cNvPr id="5" name="CuadroTexto 4">
            <a:extLst>
              <a:ext uri="{FF2B5EF4-FFF2-40B4-BE49-F238E27FC236}">
                <a16:creationId xmlns:a16="http://schemas.microsoft.com/office/drawing/2014/main" id="{14B1F97D-4327-9B4B-B4A4-BD79FB8771C8}"/>
              </a:ext>
            </a:extLst>
          </p:cNvPr>
          <p:cNvSpPr txBox="1"/>
          <p:nvPr/>
        </p:nvSpPr>
        <p:spPr>
          <a:xfrm>
            <a:off x="838200" y="5691617"/>
            <a:ext cx="10515600" cy="307777"/>
          </a:xfrm>
          <a:prstGeom prst="rect">
            <a:avLst/>
          </a:prstGeom>
          <a:noFill/>
        </p:spPr>
        <p:txBody>
          <a:bodyPr wrap="square" rtlCol="0">
            <a:spAutoFit/>
          </a:bodyPr>
          <a:lstStyle/>
          <a:p>
            <a:pPr algn="r"/>
            <a:r>
              <a:rPr lang="es-419" sz="1400" i="1" dirty="0"/>
              <a:t>Nota: Estas cifras corresponden a los servicios prestados bajo la modalidad de evento.</a:t>
            </a:r>
            <a:endParaRPr lang="es-CO" sz="1400" i="1" dirty="0"/>
          </a:p>
        </p:txBody>
      </p:sp>
    </p:spTree>
    <p:extLst>
      <p:ext uri="{BB962C8B-B14F-4D97-AF65-F5344CB8AC3E}">
        <p14:creationId xmlns:p14="http://schemas.microsoft.com/office/powerpoint/2010/main" val="3912677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D2DB2D-5D33-EEDD-2A70-775DFB982F4F}"/>
              </a:ext>
            </a:extLst>
          </p:cNvPr>
          <p:cNvSpPr>
            <a:spLocks noGrp="1"/>
          </p:cNvSpPr>
          <p:nvPr>
            <p:ph type="title"/>
          </p:nvPr>
        </p:nvSpPr>
        <p:spPr/>
        <p:txBody>
          <a:bodyPr/>
          <a:lstStyle/>
          <a:p>
            <a:r>
              <a:rPr lang="es-CO" dirty="0"/>
              <a:t>GASTO ADMINISTRATIVO</a:t>
            </a:r>
          </a:p>
        </p:txBody>
      </p:sp>
      <p:sp>
        <p:nvSpPr>
          <p:cNvPr id="3" name="Marcador de contenido 2">
            <a:extLst>
              <a:ext uri="{FF2B5EF4-FFF2-40B4-BE49-F238E27FC236}">
                <a16:creationId xmlns:a16="http://schemas.microsoft.com/office/drawing/2014/main" id="{8B84FA58-2711-3F47-CE97-C8E6ED142759}"/>
              </a:ext>
            </a:extLst>
          </p:cNvPr>
          <p:cNvSpPr>
            <a:spLocks noGrp="1"/>
          </p:cNvSpPr>
          <p:nvPr>
            <p:ph idx="1"/>
          </p:nvPr>
        </p:nvSpPr>
        <p:spPr>
          <a:xfrm>
            <a:off x="838200" y="1825625"/>
            <a:ext cx="10515600" cy="4825340"/>
          </a:xfrm>
        </p:spPr>
        <p:txBody>
          <a:bodyPr>
            <a:normAutofit/>
          </a:bodyPr>
          <a:lstStyle/>
          <a:p>
            <a:pPr marL="0" indent="0" algn="just">
              <a:buNone/>
            </a:pPr>
            <a:endParaRPr lang="es-CO" sz="2200" dirty="0"/>
          </a:p>
          <a:p>
            <a:pPr marL="0" indent="0" algn="just">
              <a:buNone/>
            </a:pPr>
            <a:r>
              <a:rPr lang="es-CO" sz="2200" dirty="0"/>
              <a:t>Conforme con lo anterior, en aplicación de la Resolución 3047 de 2008 y demás normas  aplicables y que modifiquen o las sustituyan, se inició el proceso de pre auditoría técnica y administrativa en el mes de noviembre de 2022, con la finalidad de establecer la veracidad de la información allegada por los prestadores y proveedores de servicios de salud.</a:t>
            </a:r>
          </a:p>
          <a:p>
            <a:pPr marL="0" indent="0" algn="just">
              <a:buNone/>
            </a:pPr>
            <a:r>
              <a:rPr lang="es-CO" sz="2200" dirty="0"/>
              <a:t>En diciembre de 2022, se inició la auditoría técnica de las facturas inicialmente validadas en la pre auditoría y con corte al 31 de diciembre se presentan los siguientes resultados:</a:t>
            </a:r>
          </a:p>
        </p:txBody>
      </p:sp>
      <p:graphicFrame>
        <p:nvGraphicFramePr>
          <p:cNvPr id="6" name="Tabla 5">
            <a:extLst>
              <a:ext uri="{FF2B5EF4-FFF2-40B4-BE49-F238E27FC236}">
                <a16:creationId xmlns:a16="http://schemas.microsoft.com/office/drawing/2014/main" id="{1B2BF685-F31C-4E8F-CE75-83309B1E91DD}"/>
              </a:ext>
            </a:extLst>
          </p:cNvPr>
          <p:cNvGraphicFramePr>
            <a:graphicFrameLocks noGrp="1"/>
          </p:cNvGraphicFramePr>
          <p:nvPr>
            <p:extLst>
              <p:ext uri="{D42A27DB-BD31-4B8C-83A1-F6EECF244321}">
                <p14:modId xmlns:p14="http://schemas.microsoft.com/office/powerpoint/2010/main" val="3878953181"/>
              </p:ext>
            </p:extLst>
          </p:nvPr>
        </p:nvGraphicFramePr>
        <p:xfrm>
          <a:off x="4124240" y="5029835"/>
          <a:ext cx="4237335" cy="1463040"/>
        </p:xfrm>
        <a:graphic>
          <a:graphicData uri="http://schemas.openxmlformats.org/drawingml/2006/table">
            <a:tbl>
              <a:tblPr firstRow="1" bandRow="1">
                <a:tableStyleId>{5C22544A-7EE6-4342-B048-85BDC9FD1C3A}</a:tableStyleId>
              </a:tblPr>
              <a:tblGrid>
                <a:gridCol w="2442854">
                  <a:extLst>
                    <a:ext uri="{9D8B030D-6E8A-4147-A177-3AD203B41FA5}">
                      <a16:colId xmlns:a16="http://schemas.microsoft.com/office/drawing/2014/main" val="2018632843"/>
                    </a:ext>
                  </a:extLst>
                </a:gridCol>
                <a:gridCol w="1794481">
                  <a:extLst>
                    <a:ext uri="{9D8B030D-6E8A-4147-A177-3AD203B41FA5}">
                      <a16:colId xmlns:a16="http://schemas.microsoft.com/office/drawing/2014/main" val="4168103717"/>
                    </a:ext>
                  </a:extLst>
                </a:gridCol>
              </a:tblGrid>
              <a:tr h="365216">
                <a:tc>
                  <a:txBody>
                    <a:bodyPr/>
                    <a:lstStyle/>
                    <a:p>
                      <a:pPr algn="ctr"/>
                      <a:r>
                        <a:rPr lang="es-CO" sz="1800" dirty="0"/>
                        <a:t>ITEM</a:t>
                      </a:r>
                    </a:p>
                  </a:txBody>
                  <a:tcPr anchor="ctr"/>
                </a:tc>
                <a:tc>
                  <a:txBody>
                    <a:bodyPr/>
                    <a:lstStyle/>
                    <a:p>
                      <a:pPr algn="ctr"/>
                      <a:r>
                        <a:rPr lang="es-CO" sz="1800" dirty="0"/>
                        <a:t>RADICACIÓN</a:t>
                      </a:r>
                    </a:p>
                  </a:txBody>
                  <a:tcPr anchor="ctr"/>
                </a:tc>
                <a:extLst>
                  <a:ext uri="{0D108BD9-81ED-4DB2-BD59-A6C34878D82A}">
                    <a16:rowId xmlns:a16="http://schemas.microsoft.com/office/drawing/2014/main" val="1819453919"/>
                  </a:ext>
                </a:extLst>
              </a:tr>
              <a:tr h="365216">
                <a:tc>
                  <a:txBody>
                    <a:bodyPr/>
                    <a:lstStyle/>
                    <a:p>
                      <a:r>
                        <a:rPr lang="es-CO" sz="1800" dirty="0"/>
                        <a:t>FACTURAS AUDITADAS</a:t>
                      </a:r>
                    </a:p>
                  </a:txBody>
                  <a:tcPr anchor="ctr"/>
                </a:tc>
                <a:tc>
                  <a:txBody>
                    <a:bodyPr/>
                    <a:lstStyle/>
                    <a:p>
                      <a:pPr algn="r"/>
                      <a:r>
                        <a:rPr lang="es-CO" sz="1800" dirty="0"/>
                        <a:t>3.053</a:t>
                      </a:r>
                    </a:p>
                  </a:txBody>
                  <a:tcPr anchor="ctr"/>
                </a:tc>
                <a:extLst>
                  <a:ext uri="{0D108BD9-81ED-4DB2-BD59-A6C34878D82A}">
                    <a16:rowId xmlns:a16="http://schemas.microsoft.com/office/drawing/2014/main" val="2267297600"/>
                  </a:ext>
                </a:extLst>
              </a:tr>
              <a:tr h="365216">
                <a:tc>
                  <a:txBody>
                    <a:bodyPr/>
                    <a:lstStyle/>
                    <a:p>
                      <a:r>
                        <a:rPr lang="es-CO" sz="1800" dirty="0"/>
                        <a:t>VALOR FACTURAS</a:t>
                      </a:r>
                    </a:p>
                  </a:txBody>
                  <a:tcPr anchor="ctr"/>
                </a:tc>
                <a:tc>
                  <a:txBody>
                    <a:bodyPr/>
                    <a:lstStyle/>
                    <a:p>
                      <a:pPr algn="r"/>
                      <a:r>
                        <a:rPr lang="es-CO" sz="1800" dirty="0"/>
                        <a:t>$1.624.787.510</a:t>
                      </a:r>
                    </a:p>
                  </a:txBody>
                  <a:tcPr anchor="ctr"/>
                </a:tc>
                <a:extLst>
                  <a:ext uri="{0D108BD9-81ED-4DB2-BD59-A6C34878D82A}">
                    <a16:rowId xmlns:a16="http://schemas.microsoft.com/office/drawing/2014/main" val="3081318182"/>
                  </a:ext>
                </a:extLst>
              </a:tr>
              <a:tr h="365216">
                <a:tc>
                  <a:txBody>
                    <a:bodyPr/>
                    <a:lstStyle/>
                    <a:p>
                      <a:r>
                        <a:rPr lang="es-CO" sz="1800" dirty="0"/>
                        <a:t>PRESTADORES</a:t>
                      </a:r>
                    </a:p>
                  </a:txBody>
                  <a:tcPr anchor="ctr"/>
                </a:tc>
                <a:tc>
                  <a:txBody>
                    <a:bodyPr/>
                    <a:lstStyle/>
                    <a:p>
                      <a:pPr algn="r"/>
                      <a:r>
                        <a:rPr lang="es-CO" sz="1800" dirty="0"/>
                        <a:t>2</a:t>
                      </a:r>
                    </a:p>
                  </a:txBody>
                  <a:tcPr anchor="ctr"/>
                </a:tc>
                <a:extLst>
                  <a:ext uri="{0D108BD9-81ED-4DB2-BD59-A6C34878D82A}">
                    <a16:rowId xmlns:a16="http://schemas.microsoft.com/office/drawing/2014/main" val="950954604"/>
                  </a:ext>
                </a:extLst>
              </a:tr>
            </a:tbl>
          </a:graphicData>
        </a:graphic>
      </p:graphicFrame>
    </p:spTree>
    <p:extLst>
      <p:ext uri="{BB962C8B-B14F-4D97-AF65-F5344CB8AC3E}">
        <p14:creationId xmlns:p14="http://schemas.microsoft.com/office/powerpoint/2010/main" val="10028874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D2DB2D-5D33-EEDD-2A70-775DFB982F4F}"/>
              </a:ext>
            </a:extLst>
          </p:cNvPr>
          <p:cNvSpPr>
            <a:spLocks noGrp="1"/>
          </p:cNvSpPr>
          <p:nvPr>
            <p:ph type="title"/>
          </p:nvPr>
        </p:nvSpPr>
        <p:spPr/>
        <p:txBody>
          <a:bodyPr/>
          <a:lstStyle/>
          <a:p>
            <a:r>
              <a:rPr lang="es-CO" dirty="0"/>
              <a:t>GASTO ADMINISTRATIVO</a:t>
            </a:r>
          </a:p>
        </p:txBody>
      </p:sp>
      <p:sp>
        <p:nvSpPr>
          <p:cNvPr id="3" name="Marcador de contenido 2">
            <a:extLst>
              <a:ext uri="{FF2B5EF4-FFF2-40B4-BE49-F238E27FC236}">
                <a16:creationId xmlns:a16="http://schemas.microsoft.com/office/drawing/2014/main" id="{8B84FA58-2711-3F47-CE97-C8E6ED142759}"/>
              </a:ext>
            </a:extLst>
          </p:cNvPr>
          <p:cNvSpPr>
            <a:spLocks noGrp="1"/>
          </p:cNvSpPr>
          <p:nvPr>
            <p:ph idx="1"/>
          </p:nvPr>
        </p:nvSpPr>
        <p:spPr>
          <a:xfrm>
            <a:off x="838200" y="1825625"/>
            <a:ext cx="10515600" cy="4825340"/>
          </a:xfrm>
        </p:spPr>
        <p:txBody>
          <a:bodyPr>
            <a:normAutofit/>
          </a:bodyPr>
          <a:lstStyle/>
          <a:p>
            <a:pPr marL="0" indent="0" algn="just">
              <a:buNone/>
            </a:pPr>
            <a:r>
              <a:rPr lang="es-CO" sz="2400" dirty="0"/>
              <a:t>Otro de los conceptos de gasto administrativo fue las prestaciones económicas (licencias e incapacidades) de la población asegurada hasta el 26 de septiembre de 2022, en donde se recibieron en total 17 reclamaciones, como se evidencia a continuación:</a:t>
            </a:r>
          </a:p>
        </p:txBody>
      </p:sp>
      <p:pic>
        <p:nvPicPr>
          <p:cNvPr id="11" name="Imagen 10">
            <a:extLst>
              <a:ext uri="{FF2B5EF4-FFF2-40B4-BE49-F238E27FC236}">
                <a16:creationId xmlns:a16="http://schemas.microsoft.com/office/drawing/2014/main" id="{7CB1B760-970A-4563-AEBA-7003D4E1AAD4}"/>
              </a:ext>
            </a:extLst>
          </p:cNvPr>
          <p:cNvPicPr>
            <a:picLocks noChangeAspect="1"/>
          </p:cNvPicPr>
          <p:nvPr/>
        </p:nvPicPr>
        <p:blipFill>
          <a:blip r:embed="rId3"/>
          <a:stretch>
            <a:fillRect/>
          </a:stretch>
        </p:blipFill>
        <p:spPr>
          <a:xfrm>
            <a:off x="838200" y="2971800"/>
            <a:ext cx="10515599" cy="3521075"/>
          </a:xfrm>
          <a:prstGeom prst="rect">
            <a:avLst/>
          </a:prstGeom>
          <a:solidFill>
            <a:schemeClr val="bg1"/>
          </a:solidFill>
        </p:spPr>
      </p:pic>
    </p:spTree>
    <p:extLst>
      <p:ext uri="{BB962C8B-B14F-4D97-AF65-F5344CB8AC3E}">
        <p14:creationId xmlns:p14="http://schemas.microsoft.com/office/powerpoint/2010/main" val="7973429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77DF60-A956-66D4-767D-B4E16DC18373}"/>
              </a:ext>
            </a:extLst>
          </p:cNvPr>
          <p:cNvSpPr>
            <a:spLocks noGrp="1"/>
          </p:cNvSpPr>
          <p:nvPr>
            <p:ph type="title"/>
          </p:nvPr>
        </p:nvSpPr>
        <p:spPr/>
        <p:txBody>
          <a:bodyPr/>
          <a:lstStyle/>
          <a:p>
            <a:r>
              <a:rPr lang="es-CO" dirty="0"/>
              <a:t>TRASLADO DE AFILIADOS</a:t>
            </a:r>
          </a:p>
        </p:txBody>
      </p:sp>
      <p:sp>
        <p:nvSpPr>
          <p:cNvPr id="3" name="Marcador de contenido 2">
            <a:extLst>
              <a:ext uri="{FF2B5EF4-FFF2-40B4-BE49-F238E27FC236}">
                <a16:creationId xmlns:a16="http://schemas.microsoft.com/office/drawing/2014/main" id="{F7158BE1-3CDE-70A5-B3F8-1A192FF37593}"/>
              </a:ext>
            </a:extLst>
          </p:cNvPr>
          <p:cNvSpPr>
            <a:spLocks noGrp="1"/>
          </p:cNvSpPr>
          <p:nvPr>
            <p:ph idx="1"/>
          </p:nvPr>
        </p:nvSpPr>
        <p:spPr>
          <a:xfrm>
            <a:off x="838200" y="1825624"/>
            <a:ext cx="10515600" cy="5032375"/>
          </a:xfrm>
        </p:spPr>
        <p:txBody>
          <a:bodyPr/>
          <a:lstStyle/>
          <a:p>
            <a:pPr marL="0" indent="0" algn="just">
              <a:buNone/>
            </a:pPr>
            <a:r>
              <a:rPr lang="es-CO" dirty="0"/>
              <a:t>Dada la intervención forzosa administrativa de la E.P.S.’S CONVIDA EN LIQUIDACIÓN, el Ministerio de Salud y de la Protección Social en articulación con la Superintendencia Nacional de Salud y la ADRES, establecieron un cronograma en el cual deben cumplirse con unas fechas programadas para la notificación, postulación y asignación de los afiliados con cargo a la entidad, el cual se cita a continuación:</a:t>
            </a:r>
          </a:p>
        </p:txBody>
      </p:sp>
      <p:pic>
        <p:nvPicPr>
          <p:cNvPr id="7" name="Imagen 6">
            <a:extLst>
              <a:ext uri="{FF2B5EF4-FFF2-40B4-BE49-F238E27FC236}">
                <a16:creationId xmlns:a16="http://schemas.microsoft.com/office/drawing/2014/main" id="{4BB09735-01E5-7770-0F56-22F32C98DDDA}"/>
              </a:ext>
            </a:extLst>
          </p:cNvPr>
          <p:cNvPicPr>
            <a:picLocks noChangeAspect="1"/>
          </p:cNvPicPr>
          <p:nvPr/>
        </p:nvPicPr>
        <p:blipFill>
          <a:blip r:embed="rId2"/>
          <a:stretch>
            <a:fillRect/>
          </a:stretch>
        </p:blipFill>
        <p:spPr>
          <a:xfrm>
            <a:off x="2939160" y="3077356"/>
            <a:ext cx="6313680" cy="3563212"/>
          </a:xfrm>
          <a:prstGeom prst="rect">
            <a:avLst/>
          </a:prstGeom>
          <a:ln>
            <a:solidFill>
              <a:schemeClr val="tx1"/>
            </a:solidFill>
          </a:ln>
        </p:spPr>
      </p:pic>
    </p:spTree>
    <p:extLst>
      <p:ext uri="{BB962C8B-B14F-4D97-AF65-F5344CB8AC3E}">
        <p14:creationId xmlns:p14="http://schemas.microsoft.com/office/powerpoint/2010/main" val="42853156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4CE637-00EB-B177-4995-E310A1A3D419}"/>
              </a:ext>
            </a:extLst>
          </p:cNvPr>
          <p:cNvSpPr>
            <a:spLocks noGrp="1"/>
          </p:cNvSpPr>
          <p:nvPr>
            <p:ph type="title"/>
          </p:nvPr>
        </p:nvSpPr>
        <p:spPr/>
        <p:txBody>
          <a:bodyPr/>
          <a:lstStyle/>
          <a:p>
            <a:r>
              <a:rPr lang="es-CO" dirty="0"/>
              <a:t>TRASLADO DE AFILIADOS</a:t>
            </a:r>
          </a:p>
        </p:txBody>
      </p:sp>
      <p:sp>
        <p:nvSpPr>
          <p:cNvPr id="3" name="Marcador de contenido 2">
            <a:extLst>
              <a:ext uri="{FF2B5EF4-FFF2-40B4-BE49-F238E27FC236}">
                <a16:creationId xmlns:a16="http://schemas.microsoft.com/office/drawing/2014/main" id="{C08B106A-D304-B357-61A7-C40A170B7988}"/>
              </a:ext>
            </a:extLst>
          </p:cNvPr>
          <p:cNvSpPr>
            <a:spLocks noGrp="1"/>
          </p:cNvSpPr>
          <p:nvPr>
            <p:ph idx="1"/>
          </p:nvPr>
        </p:nvSpPr>
        <p:spPr/>
        <p:txBody>
          <a:bodyPr/>
          <a:lstStyle/>
          <a:p>
            <a:pPr marL="0" indent="0" algn="just">
              <a:buNone/>
            </a:pPr>
            <a:r>
              <a:rPr lang="es-CO" sz="2400" dirty="0"/>
              <a:t>En función de lo expuesto anteriormente, a partir del 27 de septiembre de 2022 se efectivizó el traslado de los afiliados de la  E.P.S.’ S CONVIDA  a otras EPS. </a:t>
            </a:r>
          </a:p>
          <a:p>
            <a:pPr marL="0" indent="0" algn="just">
              <a:buNone/>
            </a:pPr>
            <a:r>
              <a:rPr lang="es-CO" sz="2400" dirty="0"/>
              <a:t>En el siguiente cuadro se encuentran la población distribuida:</a:t>
            </a:r>
          </a:p>
        </p:txBody>
      </p:sp>
      <p:pic>
        <p:nvPicPr>
          <p:cNvPr id="5" name="Imagen 4">
            <a:extLst>
              <a:ext uri="{FF2B5EF4-FFF2-40B4-BE49-F238E27FC236}">
                <a16:creationId xmlns:a16="http://schemas.microsoft.com/office/drawing/2014/main" id="{9A27095E-D542-73FC-E0F2-2B7A15E188CA}"/>
              </a:ext>
            </a:extLst>
          </p:cNvPr>
          <p:cNvPicPr>
            <a:picLocks noChangeAspect="1"/>
          </p:cNvPicPr>
          <p:nvPr/>
        </p:nvPicPr>
        <p:blipFill>
          <a:blip r:embed="rId2"/>
          <a:stretch>
            <a:fillRect/>
          </a:stretch>
        </p:blipFill>
        <p:spPr>
          <a:xfrm>
            <a:off x="2876100" y="3501633"/>
            <a:ext cx="6439799" cy="2810267"/>
          </a:xfrm>
          <a:prstGeom prst="rect">
            <a:avLst/>
          </a:prstGeom>
          <a:ln>
            <a:solidFill>
              <a:schemeClr val="tx1"/>
            </a:solidFill>
          </a:ln>
        </p:spPr>
      </p:pic>
    </p:spTree>
    <p:extLst>
      <p:ext uri="{BB962C8B-B14F-4D97-AF65-F5344CB8AC3E}">
        <p14:creationId xmlns:p14="http://schemas.microsoft.com/office/powerpoint/2010/main" val="679926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438432-4E2B-9CE4-A29C-1216B9DDAB98}"/>
              </a:ext>
            </a:extLst>
          </p:cNvPr>
          <p:cNvSpPr>
            <a:spLocks noGrp="1"/>
          </p:cNvSpPr>
          <p:nvPr>
            <p:ph type="title"/>
          </p:nvPr>
        </p:nvSpPr>
        <p:spPr/>
        <p:txBody>
          <a:bodyPr/>
          <a:lstStyle/>
          <a:p>
            <a:r>
              <a:rPr lang="es-CO" dirty="0"/>
              <a:t>TRASLADO DE RECURSOS ADRES</a:t>
            </a:r>
          </a:p>
        </p:txBody>
      </p:sp>
      <p:sp>
        <p:nvSpPr>
          <p:cNvPr id="3" name="Marcador de contenido 2">
            <a:extLst>
              <a:ext uri="{FF2B5EF4-FFF2-40B4-BE49-F238E27FC236}">
                <a16:creationId xmlns:a16="http://schemas.microsoft.com/office/drawing/2014/main" id="{288EF66B-0959-0ADE-B4A1-1FEB7620F206}"/>
              </a:ext>
            </a:extLst>
          </p:cNvPr>
          <p:cNvSpPr>
            <a:spLocks noGrp="1"/>
          </p:cNvSpPr>
          <p:nvPr>
            <p:ph idx="1"/>
          </p:nvPr>
        </p:nvSpPr>
        <p:spPr>
          <a:xfrm>
            <a:off x="838200" y="1825625"/>
            <a:ext cx="10515600" cy="4667250"/>
          </a:xfrm>
        </p:spPr>
        <p:txBody>
          <a:bodyPr>
            <a:normAutofit/>
          </a:bodyPr>
          <a:lstStyle/>
          <a:p>
            <a:pPr marL="0" indent="0" algn="just">
              <a:buNone/>
            </a:pPr>
            <a:r>
              <a:rPr lang="es-CO" dirty="0"/>
              <a:t>En virtud del Decreto 1424 del 06 de agosto de 2019, y conforme la base datos suministrada por la Superintendencia Nacional de Salud, el Ministerio de Salud y la Protección Social en articulación con la Superintendencia Nacional de Salud y la ADRES, trasladó el 100% de la población afiliada el 26 de septiembre de 2022, por tanto, desde el 27 de septiembre, las EPS receptoras son las entidades quienes han venido garantizando el aseguramiento y continuidad de la prestación del servicio de salud sin interrupción.</a:t>
            </a:r>
          </a:p>
          <a:p>
            <a:pPr marL="0" indent="0" algn="just">
              <a:buNone/>
            </a:pPr>
            <a:endParaRPr lang="es-CO" dirty="0"/>
          </a:p>
          <a:p>
            <a:pPr marL="0" indent="0" algn="just">
              <a:buNone/>
            </a:pPr>
            <a:r>
              <a:rPr lang="es-CO" dirty="0"/>
              <a:t>Teniendo en cuenta lo expuesto anteriormente y con ocasión a la liquidación de los 30 días de cada mes de forma anticipada por concepto de UPC del régimen subsidiado, según lo dispuesto en el artículo 29 de la Ley 1438 de 2011 y los artículos 2.3.2.2.6 y 2.6.4.3.2.2 del Decreto 780 de 2016 los cuales establecen la liquidación y giro durante los cinco (5) primeros días hábiles de cada mes.</a:t>
            </a:r>
          </a:p>
          <a:p>
            <a:pPr marL="0" indent="0" algn="just">
              <a:buNone/>
            </a:pPr>
            <a:endParaRPr lang="es-CO" dirty="0"/>
          </a:p>
          <a:p>
            <a:pPr marL="0" indent="0" algn="just">
              <a:buNone/>
            </a:pPr>
            <a:r>
              <a:rPr lang="es-CO" dirty="0"/>
              <a:t>En este sentido, la E.P.S.’S CONVIDA EN LIQUIDACIÓN, trasladó a la ADRES los recursos correspondientes a los </a:t>
            </a:r>
            <a:r>
              <a:rPr lang="es-CO" b="1" dirty="0"/>
              <a:t>4 días</a:t>
            </a:r>
            <a:r>
              <a:rPr lang="es-CO" dirty="0"/>
              <a:t> de LMA girados con anticipación </a:t>
            </a:r>
            <a:r>
              <a:rPr lang="es-CO" b="1" dirty="0"/>
              <a:t>($6.574.844.383.29)</a:t>
            </a:r>
            <a:r>
              <a:rPr lang="es-CO" dirty="0"/>
              <a:t>; dicho giro fue realizado el pasado 30 de noviembre de 2022.</a:t>
            </a:r>
          </a:p>
        </p:txBody>
      </p:sp>
    </p:spTree>
    <p:extLst>
      <p:ext uri="{BB962C8B-B14F-4D97-AF65-F5344CB8AC3E}">
        <p14:creationId xmlns:p14="http://schemas.microsoft.com/office/powerpoint/2010/main" val="45639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45927E-F30F-4A31-E0F7-088D1993E158}"/>
              </a:ext>
            </a:extLst>
          </p:cNvPr>
          <p:cNvSpPr>
            <a:spLocks noGrp="1"/>
          </p:cNvSpPr>
          <p:nvPr>
            <p:ph type="title"/>
          </p:nvPr>
        </p:nvSpPr>
        <p:spPr/>
        <p:txBody>
          <a:bodyPr/>
          <a:lstStyle/>
          <a:p>
            <a:r>
              <a:rPr lang="es-CO" dirty="0"/>
              <a:t>RECURSOS AUTORIZADOS Y NO GIRADOS POR LA ADRES</a:t>
            </a:r>
          </a:p>
        </p:txBody>
      </p:sp>
      <p:sp>
        <p:nvSpPr>
          <p:cNvPr id="3" name="Marcador de contenido 2">
            <a:extLst>
              <a:ext uri="{FF2B5EF4-FFF2-40B4-BE49-F238E27FC236}">
                <a16:creationId xmlns:a16="http://schemas.microsoft.com/office/drawing/2014/main" id="{31D4B146-5864-6129-8FA6-7D1DEB748E8B}"/>
              </a:ext>
            </a:extLst>
          </p:cNvPr>
          <p:cNvSpPr>
            <a:spLocks noGrp="1"/>
          </p:cNvSpPr>
          <p:nvPr>
            <p:ph idx="1"/>
          </p:nvPr>
        </p:nvSpPr>
        <p:spPr>
          <a:xfrm>
            <a:off x="838200" y="1825624"/>
            <a:ext cx="10515600" cy="4886675"/>
          </a:xfrm>
        </p:spPr>
        <p:txBody>
          <a:bodyPr/>
          <a:lstStyle/>
          <a:p>
            <a:pPr marL="0" indent="0" algn="just">
              <a:buNone/>
            </a:pPr>
            <a:r>
              <a:rPr lang="es-CO" dirty="0"/>
              <a:t>En función de lo dispuesto en el artículo 2.6.4.3.1.1.1 Decreto 780 de 2016, la E.P.S.’S CONVIDA EN LIQUIDACIÓN, ha participado de los procesos de reconocimiento de recursos del régimen contributivo generados por la ADRES, los cuales se encuentran NO girados por dicha entidad, en función del proceso liquidatorio; con corte al 31 de diciembre de 2022, la suma asciende a los $2.566.791.249, así:</a:t>
            </a:r>
          </a:p>
          <a:p>
            <a:pPr marL="0" indent="0">
              <a:buNone/>
            </a:pPr>
            <a:endParaRPr lang="es-CO" dirty="0"/>
          </a:p>
          <a:p>
            <a:pPr marL="0" indent="0">
              <a:buNone/>
            </a:pPr>
            <a:endParaRPr lang="es-CO" dirty="0"/>
          </a:p>
        </p:txBody>
      </p:sp>
      <p:graphicFrame>
        <p:nvGraphicFramePr>
          <p:cNvPr id="8" name="Gráfico 7">
            <a:extLst>
              <a:ext uri="{FF2B5EF4-FFF2-40B4-BE49-F238E27FC236}">
                <a16:creationId xmlns:a16="http://schemas.microsoft.com/office/drawing/2014/main" id="{993F71D9-5BFF-EFA5-AEFB-8F00BD1DA816}"/>
              </a:ext>
            </a:extLst>
          </p:cNvPr>
          <p:cNvGraphicFramePr>
            <a:graphicFrameLocks/>
          </p:cNvGraphicFramePr>
          <p:nvPr>
            <p:extLst>
              <p:ext uri="{D42A27DB-BD31-4B8C-83A1-F6EECF244321}">
                <p14:modId xmlns:p14="http://schemas.microsoft.com/office/powerpoint/2010/main" val="2127192761"/>
              </p:ext>
            </p:extLst>
          </p:nvPr>
        </p:nvGraphicFramePr>
        <p:xfrm>
          <a:off x="2262553" y="3208051"/>
          <a:ext cx="7666893" cy="34899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09693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D9FF86-2AEF-7AE5-C68D-DA864B97B67A}"/>
              </a:ext>
            </a:extLst>
          </p:cNvPr>
          <p:cNvSpPr>
            <a:spLocks noGrp="1"/>
          </p:cNvSpPr>
          <p:nvPr>
            <p:ph type="title"/>
          </p:nvPr>
        </p:nvSpPr>
        <p:spPr/>
        <p:txBody>
          <a:bodyPr/>
          <a:lstStyle/>
          <a:p>
            <a:r>
              <a:rPr lang="es-CO" b="1" dirty="0"/>
              <a:t>ANTECEDENTES</a:t>
            </a:r>
            <a:endParaRPr lang="es-CO" dirty="0"/>
          </a:p>
        </p:txBody>
      </p:sp>
      <p:sp>
        <p:nvSpPr>
          <p:cNvPr id="3" name="Marcador de contenido 2">
            <a:extLst>
              <a:ext uri="{FF2B5EF4-FFF2-40B4-BE49-F238E27FC236}">
                <a16:creationId xmlns:a16="http://schemas.microsoft.com/office/drawing/2014/main" id="{8D15B433-20D3-E461-0C12-AEF856210872}"/>
              </a:ext>
            </a:extLst>
          </p:cNvPr>
          <p:cNvSpPr>
            <a:spLocks noGrp="1"/>
          </p:cNvSpPr>
          <p:nvPr>
            <p:ph idx="1"/>
          </p:nvPr>
        </p:nvSpPr>
        <p:spPr>
          <a:xfrm>
            <a:off x="838200" y="1825625"/>
            <a:ext cx="10515600" cy="4667250"/>
          </a:xfrm>
        </p:spPr>
        <p:txBody>
          <a:bodyPr anchor="t">
            <a:normAutofit/>
          </a:bodyPr>
          <a:lstStyle/>
          <a:p>
            <a:pPr marL="0" indent="0" algn="just">
              <a:buNone/>
            </a:pPr>
            <a:r>
              <a:rPr lang="es-CO" sz="2000" dirty="0"/>
              <a:t>La Superintendencia Nacional de Salud, mediante Resolución </a:t>
            </a:r>
            <a:r>
              <a:rPr lang="es-CO" sz="2000" dirty="0" err="1"/>
              <a:t>N°</a:t>
            </a:r>
            <a:r>
              <a:rPr lang="es-CO" sz="2000" dirty="0"/>
              <a:t> 2022320030005874-6 de 14–09-2022, ordenó la toma de posesión inmediata de los bienes, haberes y negocios y la intervención Forzosa Administrativa para Liquidar la EMPRESA PROMOTORA DE SALUD “E.P.S.’S CONVIDA EN LIQUIDACIÓN, identificada con el NIT 899.999.107-9.</a:t>
            </a:r>
          </a:p>
          <a:p>
            <a:pPr marL="0" indent="0" algn="just">
              <a:buNone/>
            </a:pPr>
            <a:endParaRPr lang="es-CO" sz="2000" dirty="0"/>
          </a:p>
          <a:p>
            <a:pPr marL="0" indent="0" algn="just">
              <a:buNone/>
            </a:pPr>
            <a:r>
              <a:rPr lang="es-CO" sz="2000" dirty="0"/>
              <a:t>El régimen jurídico aplicable para el desarrollo del proceso liquidatorio de la E.P.S.´S CONVIDA, EN LIQUIDACIÓN, se encuentra definido en el parágrafo único del artículo 1 de la Resolución 2022320030005874-6 del 14 de septiembre de 2022, emanada de la Superintendencia Nacional de Salud, que dispone la aplicación inicial del Decreto Ley 663 de 1993 (EOSF), no obstante, en cuanto al régimen propio y especialísimo de la liquidación, en el mentado acto se dispone la aplicación del Decreto Ley 254 del 2000, modificado por la Ley 1105 de 2006, por medio de la cual se fija el“(…) régimen para la liquidación de las entidades públicas del orden nacional” y que en lo no previsto en las anteriores normas, de conformidad con el inciso 1 del artículo 1° del Decreto Ley 254 de 2000, se podrá hacer remisión a lo establecido en el Estatuto Orgánico del Sistema Financiero y las normas que lo desarrollen, modifiquen o adicionen.</a:t>
            </a:r>
          </a:p>
        </p:txBody>
      </p:sp>
    </p:spTree>
    <p:extLst>
      <p:ext uri="{BB962C8B-B14F-4D97-AF65-F5344CB8AC3E}">
        <p14:creationId xmlns:p14="http://schemas.microsoft.com/office/powerpoint/2010/main" val="3800925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45927E-F30F-4A31-E0F7-088D1993E158}"/>
              </a:ext>
            </a:extLst>
          </p:cNvPr>
          <p:cNvSpPr>
            <a:spLocks noGrp="1"/>
          </p:cNvSpPr>
          <p:nvPr>
            <p:ph type="title"/>
          </p:nvPr>
        </p:nvSpPr>
        <p:spPr/>
        <p:txBody>
          <a:bodyPr/>
          <a:lstStyle/>
          <a:p>
            <a:r>
              <a:rPr lang="es-CO" dirty="0"/>
              <a:t>RECURSOS AUTORIZADOS Y NO GIRADOS POR LA ADRES</a:t>
            </a:r>
          </a:p>
        </p:txBody>
      </p:sp>
      <p:sp>
        <p:nvSpPr>
          <p:cNvPr id="3" name="Marcador de contenido 2">
            <a:extLst>
              <a:ext uri="{FF2B5EF4-FFF2-40B4-BE49-F238E27FC236}">
                <a16:creationId xmlns:a16="http://schemas.microsoft.com/office/drawing/2014/main" id="{31D4B146-5864-6129-8FA6-7D1DEB748E8B}"/>
              </a:ext>
            </a:extLst>
          </p:cNvPr>
          <p:cNvSpPr>
            <a:spLocks noGrp="1"/>
          </p:cNvSpPr>
          <p:nvPr>
            <p:ph idx="1"/>
          </p:nvPr>
        </p:nvSpPr>
        <p:spPr>
          <a:xfrm>
            <a:off x="838200" y="1825624"/>
            <a:ext cx="10515600" cy="4886675"/>
          </a:xfrm>
        </p:spPr>
        <p:txBody>
          <a:bodyPr/>
          <a:lstStyle/>
          <a:p>
            <a:pPr marL="0" indent="0" algn="just">
              <a:buNone/>
            </a:pPr>
            <a:r>
              <a:rPr lang="es-CO" dirty="0"/>
              <a:t>Teniendo en cuenta lo establecido el artículo 16 de la Resolución 2381 de 2021 las licencias de maternidad se pagan con cargo a los recursos que gestiona la ADRES, en los periodos septiembre, octubre, noviembre y diciembre, la entidad realizó el respectivo recobro por un monto que asciende a los $132.750.371, recursos que a cierre de diciembre de 2022 no han sido trasladados a nuestra entidad.</a:t>
            </a:r>
          </a:p>
          <a:p>
            <a:pPr marL="0" indent="0">
              <a:buNone/>
            </a:pPr>
            <a:endParaRPr lang="es-CO" dirty="0"/>
          </a:p>
          <a:p>
            <a:pPr marL="0" indent="0">
              <a:buNone/>
            </a:pPr>
            <a:endParaRPr lang="es-CO" dirty="0"/>
          </a:p>
        </p:txBody>
      </p:sp>
      <p:pic>
        <p:nvPicPr>
          <p:cNvPr id="5" name="Imagen 4">
            <a:extLst>
              <a:ext uri="{FF2B5EF4-FFF2-40B4-BE49-F238E27FC236}">
                <a16:creationId xmlns:a16="http://schemas.microsoft.com/office/drawing/2014/main" id="{0BA14362-148A-F143-4B51-29BFA1968023}"/>
              </a:ext>
            </a:extLst>
          </p:cNvPr>
          <p:cNvPicPr>
            <a:picLocks noChangeAspect="1"/>
          </p:cNvPicPr>
          <p:nvPr/>
        </p:nvPicPr>
        <p:blipFill>
          <a:blip r:embed="rId2"/>
          <a:stretch>
            <a:fillRect/>
          </a:stretch>
        </p:blipFill>
        <p:spPr>
          <a:xfrm>
            <a:off x="4126921" y="3156996"/>
            <a:ext cx="3938158" cy="3428121"/>
          </a:xfrm>
          <a:prstGeom prst="rect">
            <a:avLst/>
          </a:prstGeom>
          <a:solidFill>
            <a:schemeClr val="bg1"/>
          </a:solidFill>
          <a:ln>
            <a:solidFill>
              <a:schemeClr val="tx1"/>
            </a:solidFill>
          </a:ln>
        </p:spPr>
      </p:pic>
    </p:spTree>
    <p:extLst>
      <p:ext uri="{BB962C8B-B14F-4D97-AF65-F5344CB8AC3E}">
        <p14:creationId xmlns:p14="http://schemas.microsoft.com/office/powerpoint/2010/main" val="25116199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8E6933-8B62-1748-F575-84553BF76114}"/>
              </a:ext>
            </a:extLst>
          </p:cNvPr>
          <p:cNvSpPr>
            <a:spLocks noGrp="1"/>
          </p:cNvSpPr>
          <p:nvPr>
            <p:ph type="title"/>
          </p:nvPr>
        </p:nvSpPr>
        <p:spPr/>
        <p:txBody>
          <a:bodyPr/>
          <a:lstStyle/>
          <a:p>
            <a:r>
              <a:rPr lang="es-CO" dirty="0"/>
              <a:t>PRESUPUESTOS MÁXIMOS</a:t>
            </a:r>
          </a:p>
        </p:txBody>
      </p:sp>
      <p:sp>
        <p:nvSpPr>
          <p:cNvPr id="3" name="Marcador de contenido 2">
            <a:extLst>
              <a:ext uri="{FF2B5EF4-FFF2-40B4-BE49-F238E27FC236}">
                <a16:creationId xmlns:a16="http://schemas.microsoft.com/office/drawing/2014/main" id="{124D38B9-9FF6-9A89-7D1F-1D1C27AE30CD}"/>
              </a:ext>
            </a:extLst>
          </p:cNvPr>
          <p:cNvSpPr>
            <a:spLocks noGrp="1"/>
          </p:cNvSpPr>
          <p:nvPr>
            <p:ph idx="1"/>
          </p:nvPr>
        </p:nvSpPr>
        <p:spPr/>
        <p:txBody>
          <a:bodyPr>
            <a:normAutofit fontScale="92500" lnSpcReduction="10000"/>
          </a:bodyPr>
          <a:lstStyle/>
          <a:p>
            <a:pPr marL="0" indent="0" algn="just">
              <a:buNone/>
            </a:pPr>
            <a:endParaRPr lang="es-CO" dirty="0"/>
          </a:p>
          <a:p>
            <a:pPr marL="0" indent="0" algn="just">
              <a:buNone/>
            </a:pPr>
            <a:r>
              <a:rPr lang="es-CO" sz="2400" dirty="0"/>
              <a:t>En el marco de la implementación de la metodología de presupuesto máximo, contenida en el anexo No. 2 de la Resolución 1318 de 2022 “Por la cual se adopta la metodología para definir el presupuesto máximo a asignar a las Entidades Promotoras de Salud (EPS) de los regímenes Contributivo y Subsidiado y entidades adaptadas para la vigencia 2022 y el procedimiento para la revisión pormenorizada”, se establece el deber de realizar el procedimiento para una revisión pormenorizada para la vigencia 2022, con el propósito de identificar, verificar y analizar cuantitativamente y cualitativamente los comportamientos no consistentes en los registros de entrega de servicios y tecnologías reportados en el módulo de cierre de ciclo de MIPRES de algunos grupos relevantes que son reconocidos con recursos del presupuesto máximo.</a:t>
            </a:r>
          </a:p>
          <a:p>
            <a:pPr marL="0" indent="0" algn="just">
              <a:buNone/>
            </a:pPr>
            <a:endParaRPr lang="es-CO" sz="2400" dirty="0"/>
          </a:p>
          <a:p>
            <a:pPr marL="0" indent="0" algn="just">
              <a:buNone/>
            </a:pPr>
            <a:r>
              <a:rPr lang="es-CO" sz="2400" dirty="0"/>
              <a:t>Conforme con lo anterior, el 16 de noviembre de 2022 se cargó en el FTP, las aclaraciones correspondientes a cada uno de los grupos relevantes que son reconocidos con recursos del presupuesto máximo.</a:t>
            </a:r>
          </a:p>
        </p:txBody>
      </p:sp>
    </p:spTree>
    <p:extLst>
      <p:ext uri="{BB962C8B-B14F-4D97-AF65-F5344CB8AC3E}">
        <p14:creationId xmlns:p14="http://schemas.microsoft.com/office/powerpoint/2010/main" val="9775551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EA95A17-4950-B870-93C0-4528CFFFAD20}"/>
              </a:ext>
            </a:extLst>
          </p:cNvPr>
          <p:cNvSpPr>
            <a:spLocks noGrp="1"/>
          </p:cNvSpPr>
          <p:nvPr>
            <p:ph type="title"/>
          </p:nvPr>
        </p:nvSpPr>
        <p:spPr/>
        <p:txBody>
          <a:bodyPr/>
          <a:lstStyle/>
          <a:p>
            <a:r>
              <a:rPr lang="es-CO" dirty="0"/>
              <a:t>PQRS</a:t>
            </a:r>
          </a:p>
        </p:txBody>
      </p:sp>
      <p:sp>
        <p:nvSpPr>
          <p:cNvPr id="3" name="Marcador de contenido 2">
            <a:extLst>
              <a:ext uri="{FF2B5EF4-FFF2-40B4-BE49-F238E27FC236}">
                <a16:creationId xmlns:a16="http://schemas.microsoft.com/office/drawing/2014/main" id="{9B436456-AE66-8100-03A9-11AAD9F47DA7}"/>
              </a:ext>
            </a:extLst>
          </p:cNvPr>
          <p:cNvSpPr>
            <a:spLocks noGrp="1"/>
          </p:cNvSpPr>
          <p:nvPr>
            <p:ph idx="1"/>
          </p:nvPr>
        </p:nvSpPr>
        <p:spPr>
          <a:xfrm>
            <a:off x="838200" y="1825624"/>
            <a:ext cx="10515600" cy="4869089"/>
          </a:xfrm>
        </p:spPr>
        <p:txBody>
          <a:bodyPr/>
          <a:lstStyle/>
          <a:p>
            <a:pPr marL="0" indent="0" algn="just">
              <a:buNone/>
            </a:pPr>
            <a:r>
              <a:rPr lang="es-CO" dirty="0"/>
              <a:t>De acuerdo con lo reportado por la SNS, en el año 2021 se atendieron 12.535 PQRS de las cuales permanecen abiertas 241; en el año 2022 hasta el 15 de septiembre de 2022, se atendieron 11.470 PQRD de las cuales seguían abiertas 3.616.</a:t>
            </a:r>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r>
              <a:rPr lang="es-CO" dirty="0"/>
              <a:t>En este sentido, el proceso liquidatorio dio cierre definitivo a las 3.857 PQRD, con corte al 31 de diciembre de 2022.</a:t>
            </a:r>
          </a:p>
        </p:txBody>
      </p:sp>
      <p:pic>
        <p:nvPicPr>
          <p:cNvPr id="4" name="Imagen 3">
            <a:extLst>
              <a:ext uri="{FF2B5EF4-FFF2-40B4-BE49-F238E27FC236}">
                <a16:creationId xmlns:a16="http://schemas.microsoft.com/office/drawing/2014/main" id="{E3467060-B654-3083-C848-2D2B120144CE}"/>
              </a:ext>
            </a:extLst>
          </p:cNvPr>
          <p:cNvPicPr>
            <a:picLocks noChangeAspect="1"/>
          </p:cNvPicPr>
          <p:nvPr/>
        </p:nvPicPr>
        <p:blipFill rotWithShape="1">
          <a:blip r:embed="rId3"/>
          <a:srcRect r="35520"/>
          <a:stretch/>
        </p:blipFill>
        <p:spPr>
          <a:xfrm>
            <a:off x="4544785" y="2952889"/>
            <a:ext cx="3102429" cy="1978339"/>
          </a:xfrm>
          <a:prstGeom prst="rect">
            <a:avLst/>
          </a:prstGeom>
        </p:spPr>
      </p:pic>
    </p:spTree>
    <p:extLst>
      <p:ext uri="{BB962C8B-B14F-4D97-AF65-F5344CB8AC3E}">
        <p14:creationId xmlns:p14="http://schemas.microsoft.com/office/powerpoint/2010/main" val="35889171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AAF6AF6-286C-7AAE-AD25-A8E90189DC40}"/>
              </a:ext>
            </a:extLst>
          </p:cNvPr>
          <p:cNvSpPr>
            <a:spLocks noGrp="1"/>
          </p:cNvSpPr>
          <p:nvPr>
            <p:ph type="title"/>
          </p:nvPr>
        </p:nvSpPr>
        <p:spPr/>
        <p:txBody>
          <a:bodyPr/>
          <a:lstStyle/>
          <a:p>
            <a:pPr algn="ctr"/>
            <a:r>
              <a:rPr lang="es-CO" dirty="0"/>
              <a:t>COMPONENTE </a:t>
            </a:r>
            <a:br>
              <a:rPr lang="es-CO" dirty="0"/>
            </a:br>
            <a:r>
              <a:rPr lang="es-CO" dirty="0"/>
              <a:t>JURÍDICO</a:t>
            </a:r>
          </a:p>
        </p:txBody>
      </p:sp>
    </p:spTree>
    <p:extLst>
      <p:ext uri="{BB962C8B-B14F-4D97-AF65-F5344CB8AC3E}">
        <p14:creationId xmlns:p14="http://schemas.microsoft.com/office/powerpoint/2010/main" val="24718193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C5D1F7-D57F-9EE5-B05C-40EAF6BE2A0F}"/>
              </a:ext>
            </a:extLst>
          </p:cNvPr>
          <p:cNvSpPr>
            <a:spLocks noGrp="1"/>
          </p:cNvSpPr>
          <p:nvPr>
            <p:ph type="title"/>
          </p:nvPr>
        </p:nvSpPr>
        <p:spPr>
          <a:xfrm>
            <a:off x="838200" y="372447"/>
            <a:ext cx="7523375" cy="1325563"/>
          </a:xfrm>
        </p:spPr>
        <p:txBody>
          <a:bodyPr>
            <a:noAutofit/>
          </a:bodyPr>
          <a:lstStyle/>
          <a:p>
            <a:r>
              <a:rPr lang="es-MX" sz="3200" dirty="0"/>
              <a:t>PROCESOS EN CONTRA DE LA ENTIDAD AL 15 DE SEPTIEMBRE DE 2022</a:t>
            </a:r>
            <a:endParaRPr lang="es-CO" sz="3200" dirty="0"/>
          </a:p>
        </p:txBody>
      </p:sp>
      <p:graphicFrame>
        <p:nvGraphicFramePr>
          <p:cNvPr id="6" name="Marcador de contenido 5">
            <a:extLst>
              <a:ext uri="{FF2B5EF4-FFF2-40B4-BE49-F238E27FC236}">
                <a16:creationId xmlns:a16="http://schemas.microsoft.com/office/drawing/2014/main" id="{FD436338-754F-6333-F7FC-F84BB168A7FE}"/>
              </a:ext>
            </a:extLst>
          </p:cNvPr>
          <p:cNvGraphicFramePr>
            <a:graphicFrameLocks noGrp="1"/>
          </p:cNvGraphicFramePr>
          <p:nvPr>
            <p:ph idx="1"/>
            <p:extLst>
              <p:ext uri="{D42A27DB-BD31-4B8C-83A1-F6EECF244321}">
                <p14:modId xmlns:p14="http://schemas.microsoft.com/office/powerpoint/2010/main" val="3587281561"/>
              </p:ext>
            </p:extLst>
          </p:nvPr>
        </p:nvGraphicFramePr>
        <p:xfrm>
          <a:off x="838199" y="2245895"/>
          <a:ext cx="10663988" cy="4074695"/>
        </p:xfrm>
        <a:graphic>
          <a:graphicData uri="http://schemas.openxmlformats.org/drawingml/2006/table">
            <a:tbl>
              <a:tblPr/>
              <a:tblGrid>
                <a:gridCol w="4180283">
                  <a:extLst>
                    <a:ext uri="{9D8B030D-6E8A-4147-A177-3AD203B41FA5}">
                      <a16:colId xmlns:a16="http://schemas.microsoft.com/office/drawing/2014/main" val="4117337675"/>
                    </a:ext>
                  </a:extLst>
                </a:gridCol>
                <a:gridCol w="1364991">
                  <a:extLst>
                    <a:ext uri="{9D8B030D-6E8A-4147-A177-3AD203B41FA5}">
                      <a16:colId xmlns:a16="http://schemas.microsoft.com/office/drawing/2014/main" val="837276089"/>
                    </a:ext>
                  </a:extLst>
                </a:gridCol>
                <a:gridCol w="1393427">
                  <a:extLst>
                    <a:ext uri="{9D8B030D-6E8A-4147-A177-3AD203B41FA5}">
                      <a16:colId xmlns:a16="http://schemas.microsoft.com/office/drawing/2014/main" val="2165662825"/>
                    </a:ext>
                  </a:extLst>
                </a:gridCol>
                <a:gridCol w="1450303">
                  <a:extLst>
                    <a:ext uri="{9D8B030D-6E8A-4147-A177-3AD203B41FA5}">
                      <a16:colId xmlns:a16="http://schemas.microsoft.com/office/drawing/2014/main" val="2954037668"/>
                    </a:ext>
                  </a:extLst>
                </a:gridCol>
                <a:gridCol w="1450303">
                  <a:extLst>
                    <a:ext uri="{9D8B030D-6E8A-4147-A177-3AD203B41FA5}">
                      <a16:colId xmlns:a16="http://schemas.microsoft.com/office/drawing/2014/main" val="3871484893"/>
                    </a:ext>
                  </a:extLst>
                </a:gridCol>
                <a:gridCol w="824681">
                  <a:extLst>
                    <a:ext uri="{9D8B030D-6E8A-4147-A177-3AD203B41FA5}">
                      <a16:colId xmlns:a16="http://schemas.microsoft.com/office/drawing/2014/main" val="2247860545"/>
                    </a:ext>
                  </a:extLst>
                </a:gridCol>
              </a:tblGrid>
              <a:tr h="230861">
                <a:tc rowSpan="3">
                  <a:txBody>
                    <a:bodyPr/>
                    <a:lstStyle/>
                    <a:p>
                      <a:pPr algn="ctr" fontAlgn="ctr"/>
                      <a:r>
                        <a:rPr lang="es-MX" sz="1100" b="1" i="0" u="none" strike="noStrike" dirty="0">
                          <a:solidFill>
                            <a:srgbClr val="000000"/>
                          </a:solidFill>
                          <a:effectLst/>
                          <a:latin typeface="Calibri" panose="020F0502020204030204" pitchFamily="34" charset="0"/>
                        </a:rPr>
                        <a:t>PROCESOS EN CONTRA DE LA ENTIDAD AL 15 DE SEPTIEMBRE DE 2022</a:t>
                      </a:r>
                    </a:p>
                  </a:txBody>
                  <a:tcPr marL="9525" marR="9525" marT="9525"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1100" b="1" i="0" u="none" strike="noStrike">
                          <a:solidFill>
                            <a:srgbClr val="000000"/>
                          </a:solidFill>
                          <a:effectLst/>
                          <a:latin typeface="Calibri" panose="020F0502020204030204" pitchFamily="34" charset="0"/>
                        </a:rPr>
                        <a:t>CANTIDAD TOTAL</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rowSpan="3">
                  <a:txBody>
                    <a:bodyPr/>
                    <a:lstStyle/>
                    <a:p>
                      <a:pPr algn="ctr" fontAlgn="ctr"/>
                      <a:r>
                        <a:rPr lang="es-CO" sz="1100" b="1" i="0" u="none" strike="noStrike">
                          <a:solidFill>
                            <a:srgbClr val="000000"/>
                          </a:solidFill>
                          <a:effectLst/>
                          <a:latin typeface="Calibri" panose="020F0502020204030204" pitchFamily="34" charset="0"/>
                        </a:rPr>
                        <a:t>JURISDICCIÓN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ctr" fontAlgn="ctr"/>
                      <a:r>
                        <a:rPr lang="es-CO" sz="1100" b="1" i="0" u="none" strike="noStrike">
                          <a:solidFill>
                            <a:srgbClr val="000000"/>
                          </a:solidFill>
                          <a:effectLst/>
                          <a:latin typeface="Calibri" panose="020F0502020204030204" pitchFamily="34" charset="0"/>
                        </a:rPr>
                        <a:t>CANTIDAD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ctr" fontAlgn="ctr"/>
                      <a:r>
                        <a:rPr lang="es-CO" sz="1100" b="1" i="0" u="none" strike="noStrike">
                          <a:solidFill>
                            <a:srgbClr val="000000"/>
                          </a:solidFill>
                          <a:effectLst/>
                          <a:latin typeface="Calibri" panose="020F0502020204030204" pitchFamily="34" charset="0"/>
                        </a:rPr>
                        <a:t>CLASE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algn="ctr" fontAlgn="ctr"/>
                      <a:r>
                        <a:rPr lang="es-CO" sz="1100" b="1" i="0" u="none" strike="noStrike">
                          <a:solidFill>
                            <a:srgbClr val="000000"/>
                          </a:solidFill>
                          <a:effectLst/>
                          <a:latin typeface="Calibri" panose="020F0502020204030204" pitchFamily="34" charset="0"/>
                        </a:rPr>
                        <a:t>CANTIDAD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13659497"/>
                  </a:ext>
                </a:extLst>
              </a:tr>
              <a:tr h="230861">
                <a:tc vMerge="1">
                  <a:txBody>
                    <a:bodyPr/>
                    <a:lstStyle/>
                    <a:p>
                      <a:endParaRPr lang="es-CO"/>
                    </a:p>
                  </a:txBody>
                  <a:tcPr/>
                </a:tc>
                <a:tc>
                  <a:txBody>
                    <a:bodyPr/>
                    <a:lstStyle/>
                    <a:p>
                      <a:pPr algn="ctr" fontAlgn="ctr"/>
                      <a:r>
                        <a:rPr lang="es-CO" sz="1100" b="1" i="0" u="none" strike="noStrike">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val="2334553925"/>
                  </a:ext>
                </a:extLst>
              </a:tr>
              <a:tr h="242404">
                <a:tc vMerge="1">
                  <a:txBody>
                    <a:bodyPr/>
                    <a:lstStyle/>
                    <a:p>
                      <a:endParaRPr lang="es-CO"/>
                    </a:p>
                  </a:txBody>
                  <a:tcPr/>
                </a:tc>
                <a:tc>
                  <a:txBody>
                    <a:bodyPr/>
                    <a:lstStyle/>
                    <a:p>
                      <a:pPr algn="ctr" fontAlgn="ctr"/>
                      <a:r>
                        <a:rPr lang="es-CO" sz="1100" b="1" i="0" u="none" strike="noStrike">
                          <a:solidFill>
                            <a:srgbClr val="000000"/>
                          </a:solidFill>
                          <a:effectLst/>
                          <a:latin typeface="Calibri" panose="020F0502020204030204" pitchFamily="34" charset="0"/>
                        </a:rPr>
                        <a:t>CANTIDAD TOTAL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extLst>
                  <a:ext uri="{0D108BD9-81ED-4DB2-BD59-A6C34878D82A}">
                    <a16:rowId xmlns:a16="http://schemas.microsoft.com/office/drawing/2014/main" val="232706407"/>
                  </a:ext>
                </a:extLst>
              </a:tr>
              <a:tr h="334749">
                <a:tc rowSpan="9">
                  <a:txBody>
                    <a:bodyPr/>
                    <a:lstStyle/>
                    <a:p>
                      <a:pPr algn="ctr" fontAlgn="ctr"/>
                      <a:r>
                        <a:rPr lang="es-MX" sz="1100" b="1" i="0" u="none" strike="noStrike">
                          <a:solidFill>
                            <a:srgbClr val="000000"/>
                          </a:solidFill>
                          <a:effectLst/>
                          <a:latin typeface="Calibri" panose="020F0502020204030204" pitchFamily="34" charset="0"/>
                        </a:rPr>
                        <a:t>PROCESOS EN CURSO ANTES DE LA INTERVENCIÓN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rowSpan="9">
                  <a:txBody>
                    <a:bodyPr/>
                    <a:lstStyle/>
                    <a:p>
                      <a:pPr algn="ctr" fontAlgn="ctr"/>
                      <a:r>
                        <a:rPr lang="es-CO" sz="1100" b="0" i="0" u="none" strike="noStrike" dirty="0">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1" i="0" u="none" strike="noStrike">
                          <a:solidFill>
                            <a:srgbClr val="000000"/>
                          </a:solidFill>
                          <a:effectLst/>
                          <a:latin typeface="Calibri" panose="020F0502020204030204" pitchFamily="34" charset="0"/>
                        </a:rPr>
                        <a:t>CONSTITUCIONAL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1" i="0" u="none" strike="noStrike">
                          <a:solidFill>
                            <a:srgbClr val="000000"/>
                          </a:solidFill>
                          <a:effectLst/>
                          <a:latin typeface="Calibri" panose="020F0502020204030204" pitchFamily="34" charset="0"/>
                        </a:rPr>
                        <a:t>ACCION POPULAR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763463027"/>
                  </a:ext>
                </a:extLst>
              </a:tr>
              <a:tr h="461722">
                <a:tc vMerge="1">
                  <a:txBody>
                    <a:bodyPr/>
                    <a:lstStyle/>
                    <a:p>
                      <a:endParaRPr lang="es-CO"/>
                    </a:p>
                  </a:txBody>
                  <a:tcPr/>
                </a:tc>
                <a:tc vMerge="1">
                  <a:txBody>
                    <a:bodyPr/>
                    <a:lstStyle/>
                    <a:p>
                      <a:endParaRPr lang="es-CO"/>
                    </a:p>
                  </a:txBody>
                  <a:tcPr/>
                </a:tc>
                <a:tc rowSpan="3">
                  <a:txBody>
                    <a:bodyPr/>
                    <a:lstStyle/>
                    <a:p>
                      <a:pPr algn="ctr" fontAlgn="ctr"/>
                      <a:r>
                        <a:rPr lang="es-CO" sz="1100" b="1" i="0" u="none" strike="noStrike">
                          <a:solidFill>
                            <a:srgbClr val="000000"/>
                          </a:solidFill>
                          <a:effectLst/>
                          <a:latin typeface="Calibri" panose="020F0502020204030204" pitchFamily="34" charset="0"/>
                        </a:rPr>
                        <a:t>CONTENCIOSA ADMINISTRATIVA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s-CO" sz="1100" b="0" i="0" u="none" strike="noStrike">
                          <a:solidFill>
                            <a:srgbClr val="000000"/>
                          </a:solidFill>
                          <a:effectLst/>
                          <a:latin typeface="Calibri" panose="020F0502020204030204" pitchFamily="34" charset="0"/>
                        </a:rPr>
                        <a:t>53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1" i="0" u="none" strike="noStrike">
                          <a:solidFill>
                            <a:srgbClr val="000000"/>
                          </a:solidFill>
                          <a:effectLst/>
                          <a:latin typeface="Calibri" panose="020F0502020204030204" pitchFamily="34" charset="0"/>
                        </a:rPr>
                        <a:t>CONTROVERSIAS CONTRACTUALES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068900148"/>
                  </a:ext>
                </a:extLst>
              </a:tr>
              <a:tr h="692583">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MX" sz="1100" b="1" i="0" u="none" strike="noStrike">
                          <a:solidFill>
                            <a:srgbClr val="000000"/>
                          </a:solidFill>
                          <a:effectLst/>
                          <a:latin typeface="Calibri" panose="020F0502020204030204" pitchFamily="34" charset="0"/>
                        </a:rPr>
                        <a:t>NULIDAD Y RESTABLECIMIENTO DEL DERECHO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599745670"/>
                  </a:ext>
                </a:extLst>
              </a:tr>
              <a:tr h="473264">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1100" b="1" i="0" u="none" strike="noStrike">
                          <a:solidFill>
                            <a:srgbClr val="000000"/>
                          </a:solidFill>
                          <a:effectLst/>
                          <a:latin typeface="Calibri" panose="020F0502020204030204" pitchFamily="34" charset="0"/>
                        </a:rPr>
                        <a:t>REPARACION DIRECTA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42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937606033"/>
                  </a:ext>
                </a:extLst>
              </a:tr>
              <a:tr h="230861">
                <a:tc vMerge="1">
                  <a:txBody>
                    <a:bodyPr/>
                    <a:lstStyle/>
                    <a:p>
                      <a:endParaRPr lang="es-CO"/>
                    </a:p>
                  </a:txBody>
                  <a:tcPr/>
                </a:tc>
                <a:tc vMerge="1">
                  <a:txBody>
                    <a:bodyPr/>
                    <a:lstStyle/>
                    <a:p>
                      <a:endParaRPr lang="es-CO"/>
                    </a:p>
                  </a:txBody>
                  <a:tcPr/>
                </a:tc>
                <a:tc rowSpan="3">
                  <a:txBody>
                    <a:bodyPr/>
                    <a:lstStyle/>
                    <a:p>
                      <a:pPr algn="ctr" fontAlgn="ctr"/>
                      <a:r>
                        <a:rPr lang="es-CO" sz="1100" b="1" i="0" u="none" strike="noStrike">
                          <a:solidFill>
                            <a:srgbClr val="000000"/>
                          </a:solidFill>
                          <a:effectLst/>
                          <a:latin typeface="Calibri" panose="020F0502020204030204" pitchFamily="34" charset="0"/>
                        </a:rPr>
                        <a:t>CIVIL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rowSpan="3">
                  <a:txBody>
                    <a:bodyPr/>
                    <a:lstStyle/>
                    <a:p>
                      <a:pPr algn="ctr" fontAlgn="ctr"/>
                      <a:r>
                        <a:rPr lang="es-CO" sz="1100" b="0" i="0" u="none" strike="noStrike">
                          <a:solidFill>
                            <a:srgbClr val="000000"/>
                          </a:solidFill>
                          <a:effectLst/>
                          <a:latin typeface="Calibri" panose="020F0502020204030204" pitchFamily="34" charset="0"/>
                        </a:rPr>
                        <a:t>33</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1" i="0" u="none" strike="noStrike">
                          <a:solidFill>
                            <a:srgbClr val="000000"/>
                          </a:solidFill>
                          <a:effectLst/>
                          <a:latin typeface="Calibri" panose="020F0502020204030204" pitchFamily="34" charset="0"/>
                        </a:rPr>
                        <a:t>DECLARATIVOS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13856625"/>
                  </a:ext>
                </a:extLst>
              </a:tr>
              <a:tr h="230861">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1100" b="1" i="0" u="none" strike="noStrike">
                          <a:solidFill>
                            <a:srgbClr val="000000"/>
                          </a:solidFill>
                          <a:effectLst/>
                          <a:latin typeface="Calibri" panose="020F0502020204030204" pitchFamily="34" charset="0"/>
                        </a:rPr>
                        <a:t>EJECUTIVOS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212973183"/>
                  </a:ext>
                </a:extLst>
              </a:tr>
              <a:tr h="473264">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1100" b="1" i="0" u="none" strike="noStrike">
                          <a:solidFill>
                            <a:srgbClr val="000000"/>
                          </a:solidFill>
                          <a:effectLst/>
                          <a:latin typeface="Calibri" panose="020F0502020204030204" pitchFamily="34" charset="0"/>
                        </a:rPr>
                        <a:t>RESPONSABILIDAD CIVIL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2817613301"/>
                  </a:ext>
                </a:extLst>
              </a:tr>
              <a:tr h="230861">
                <a:tc vMerge="1">
                  <a:txBody>
                    <a:bodyPr/>
                    <a:lstStyle/>
                    <a:p>
                      <a:endParaRPr lang="es-CO"/>
                    </a:p>
                  </a:txBody>
                  <a:tcPr/>
                </a:tc>
                <a:tc vMerge="1">
                  <a:txBody>
                    <a:bodyPr/>
                    <a:lstStyle/>
                    <a:p>
                      <a:endParaRPr lang="es-CO"/>
                    </a:p>
                  </a:txBody>
                  <a:tcPr/>
                </a:tc>
                <a:tc rowSpan="2">
                  <a:txBody>
                    <a:bodyPr/>
                    <a:lstStyle/>
                    <a:p>
                      <a:pPr algn="ctr" fontAlgn="ctr"/>
                      <a:r>
                        <a:rPr lang="es-CO" sz="1100" b="1" i="0" u="none" strike="noStrike">
                          <a:solidFill>
                            <a:srgbClr val="000000"/>
                          </a:solidFill>
                          <a:effectLst/>
                          <a:latin typeface="Calibri" panose="020F0502020204030204" pitchFamily="34" charset="0"/>
                        </a:rPr>
                        <a:t>LABORALES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rowSpan="2">
                  <a:txBody>
                    <a:bodyPr/>
                    <a:lstStyle/>
                    <a:p>
                      <a:pPr algn="ctr" fontAlgn="ctr"/>
                      <a:r>
                        <a:rPr lang="es-CO" sz="1100" b="0" i="0" u="none" strike="noStrike">
                          <a:solidFill>
                            <a:srgbClr val="000000"/>
                          </a:solidFill>
                          <a:effectLst/>
                          <a:latin typeface="Calibri" panose="020F0502020204030204" pitchFamily="34" charset="0"/>
                        </a:rPr>
                        <a:t>31</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1" i="0" u="none" strike="noStrike">
                          <a:solidFill>
                            <a:srgbClr val="000000"/>
                          </a:solidFill>
                          <a:effectLst/>
                          <a:latin typeface="Calibri" panose="020F0502020204030204" pitchFamily="34" charset="0"/>
                        </a:rPr>
                        <a:t>EJECUTIVOS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s-CO" sz="1100" b="0" i="0" u="none" strike="noStrike">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3086530758"/>
                  </a:ext>
                </a:extLst>
              </a:tr>
              <a:tr h="242404">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fontAlgn="ctr"/>
                      <a:r>
                        <a:rPr lang="es-CO" sz="1100" b="1" i="0" u="none" strike="noStrike">
                          <a:solidFill>
                            <a:srgbClr val="000000"/>
                          </a:solidFill>
                          <a:effectLst/>
                          <a:latin typeface="Calibri" panose="020F0502020204030204" pitchFamily="34" charset="0"/>
                        </a:rPr>
                        <a:t>ORDINARIOS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tc>
                  <a:txBody>
                    <a:bodyPr/>
                    <a:lstStyle/>
                    <a:p>
                      <a:pPr algn="ctr" fontAlgn="ctr"/>
                      <a:r>
                        <a:rPr lang="es-CO"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2CC"/>
                    </a:solidFill>
                  </a:tcPr>
                </a:tc>
                <a:extLst>
                  <a:ext uri="{0D108BD9-81ED-4DB2-BD59-A6C34878D82A}">
                    <a16:rowId xmlns:a16="http://schemas.microsoft.com/office/drawing/2014/main" val="1432834583"/>
                  </a:ext>
                </a:extLst>
              </a:tr>
            </a:tbl>
          </a:graphicData>
        </a:graphic>
      </p:graphicFrame>
    </p:spTree>
    <p:extLst>
      <p:ext uri="{BB962C8B-B14F-4D97-AF65-F5344CB8AC3E}">
        <p14:creationId xmlns:p14="http://schemas.microsoft.com/office/powerpoint/2010/main" val="1862503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C5D1F7-D57F-9EE5-B05C-40EAF6BE2A0F}"/>
              </a:ext>
            </a:extLst>
          </p:cNvPr>
          <p:cNvSpPr>
            <a:spLocks noGrp="1"/>
          </p:cNvSpPr>
          <p:nvPr>
            <p:ph type="title"/>
          </p:nvPr>
        </p:nvSpPr>
        <p:spPr>
          <a:xfrm>
            <a:off x="838200" y="163901"/>
            <a:ext cx="7523375" cy="1325563"/>
          </a:xfrm>
        </p:spPr>
        <p:txBody>
          <a:bodyPr>
            <a:noAutofit/>
          </a:bodyPr>
          <a:lstStyle/>
          <a:p>
            <a:r>
              <a:rPr lang="es-CO" sz="3200" dirty="0"/>
              <a:t>ATENCIÓN PROCESOS JURÍDICOS (DISCIPLINARIOS, ORDINARIOS Y EJECUTIVOS) - DEFENSA JUDICIAL</a:t>
            </a:r>
          </a:p>
        </p:txBody>
      </p:sp>
      <p:graphicFrame>
        <p:nvGraphicFramePr>
          <p:cNvPr id="4" name="Marcador de contenido 3">
            <a:extLst>
              <a:ext uri="{FF2B5EF4-FFF2-40B4-BE49-F238E27FC236}">
                <a16:creationId xmlns:a16="http://schemas.microsoft.com/office/drawing/2014/main" id="{807C8826-A663-B26A-D56E-A153976FD6C0}"/>
              </a:ext>
            </a:extLst>
          </p:cNvPr>
          <p:cNvGraphicFramePr>
            <a:graphicFrameLocks noGrp="1"/>
          </p:cNvGraphicFramePr>
          <p:nvPr>
            <p:ph idx="1"/>
          </p:nvPr>
        </p:nvGraphicFramePr>
        <p:xfrm>
          <a:off x="310551" y="1639019"/>
          <a:ext cx="11645661" cy="5055079"/>
        </p:xfrm>
        <a:graphic>
          <a:graphicData uri="http://schemas.openxmlformats.org/drawingml/2006/table">
            <a:tbl>
              <a:tblPr firstRow="1" firstCol="1" bandRow="1">
                <a:tableStyleId>{5C22544A-7EE6-4342-B048-85BDC9FD1C3A}</a:tableStyleId>
              </a:tblPr>
              <a:tblGrid>
                <a:gridCol w="3881887">
                  <a:extLst>
                    <a:ext uri="{9D8B030D-6E8A-4147-A177-3AD203B41FA5}">
                      <a16:colId xmlns:a16="http://schemas.microsoft.com/office/drawing/2014/main" val="2982990297"/>
                    </a:ext>
                  </a:extLst>
                </a:gridCol>
                <a:gridCol w="3881887">
                  <a:extLst>
                    <a:ext uri="{9D8B030D-6E8A-4147-A177-3AD203B41FA5}">
                      <a16:colId xmlns:a16="http://schemas.microsoft.com/office/drawing/2014/main" val="2455828804"/>
                    </a:ext>
                  </a:extLst>
                </a:gridCol>
                <a:gridCol w="3881887">
                  <a:extLst>
                    <a:ext uri="{9D8B030D-6E8A-4147-A177-3AD203B41FA5}">
                      <a16:colId xmlns:a16="http://schemas.microsoft.com/office/drawing/2014/main" val="2319869819"/>
                    </a:ext>
                  </a:extLst>
                </a:gridCol>
              </a:tblGrid>
              <a:tr h="157775">
                <a:tc>
                  <a:txBody>
                    <a:bodyPr/>
                    <a:lstStyle/>
                    <a:p>
                      <a:pPr algn="ctr">
                        <a:lnSpc>
                          <a:spcPct val="100000"/>
                        </a:lnSpc>
                        <a:spcAft>
                          <a:spcPts val="0"/>
                        </a:spcAft>
                      </a:pPr>
                      <a:r>
                        <a:rPr lang="es-CO" sz="700" dirty="0">
                          <a:effectLst/>
                        </a:rPr>
                        <a:t>ACTIVIDAD</a:t>
                      </a:r>
                      <a:endParaRPr lang="es-C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ctr">
                        <a:lnSpc>
                          <a:spcPct val="100000"/>
                        </a:lnSpc>
                        <a:spcAft>
                          <a:spcPts val="0"/>
                        </a:spcAft>
                      </a:pPr>
                      <a:r>
                        <a:rPr lang="es-CO" sz="700">
                          <a:effectLst/>
                        </a:rPr>
                        <a:t>DESCRIPCIÓN</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ctr">
                        <a:lnSpc>
                          <a:spcPct val="100000"/>
                        </a:lnSpc>
                        <a:spcAft>
                          <a:spcPts val="0"/>
                        </a:spcAft>
                      </a:pPr>
                      <a:r>
                        <a:rPr lang="es-CO" sz="700">
                          <a:effectLst/>
                        </a:rPr>
                        <a:t>OBSERVACIÓN</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442620139"/>
                  </a:ext>
                </a:extLst>
              </a:tr>
              <a:tr h="282567">
                <a:tc>
                  <a:txBody>
                    <a:bodyPr/>
                    <a:lstStyle/>
                    <a:p>
                      <a:pPr>
                        <a:lnSpc>
                          <a:spcPct val="100000"/>
                        </a:lnSpc>
                        <a:spcAft>
                          <a:spcPts val="0"/>
                        </a:spcAft>
                      </a:pPr>
                      <a:r>
                        <a:rPr lang="es-CO" sz="700">
                          <a:effectLst/>
                        </a:rPr>
                        <a:t>Seguimiento procesos jurídicos</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realizó seguimiento a los procesos jurídicos en donde hace parte la entidad</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No se ha notificado de manera personal a la liquidación de ningún proceso jurídico o actuación administrativa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577165638"/>
                  </a:ext>
                </a:extLst>
              </a:tr>
              <a:tr h="502746">
                <a:tc>
                  <a:txBody>
                    <a:bodyPr/>
                    <a:lstStyle/>
                    <a:p>
                      <a:pPr>
                        <a:lnSpc>
                          <a:spcPct val="100000"/>
                        </a:lnSpc>
                        <a:spcAft>
                          <a:spcPts val="0"/>
                        </a:spcAft>
                      </a:pPr>
                      <a:r>
                        <a:rPr lang="es-CO" sz="700">
                          <a:effectLst/>
                        </a:rPr>
                        <a:t>Proyección de contestación reforma de demanda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contestó la reforma de la demanda presentada dentro del proceso 2022-343 que cursa en el Juzgado 23 Administrativo de Oralidad del Circuito de Bogotá</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dirty="0">
                          <a:effectLst/>
                        </a:rPr>
                        <a:t>El término para contestar la misma vencía el 18 de enero del 2023.</a:t>
                      </a:r>
                    </a:p>
                    <a:p>
                      <a:pPr algn="just">
                        <a:lnSpc>
                          <a:spcPct val="100000"/>
                        </a:lnSpc>
                        <a:spcAft>
                          <a:spcPts val="0"/>
                        </a:spcAft>
                      </a:pPr>
                      <a:r>
                        <a:rPr lang="es-CO" sz="700" dirty="0">
                          <a:effectLst/>
                        </a:rPr>
                        <a:t>Nulidad y Restablecimiento del Derecho.</a:t>
                      </a:r>
                    </a:p>
                    <a:p>
                      <a:pPr algn="just">
                        <a:lnSpc>
                          <a:spcPct val="100000"/>
                        </a:lnSpc>
                        <a:spcAft>
                          <a:spcPts val="0"/>
                        </a:spcAft>
                      </a:pPr>
                      <a:r>
                        <a:rPr lang="es-CO" sz="700" dirty="0">
                          <a:effectLst/>
                        </a:rPr>
                        <a:t>Demandante: Germán Darío Londoño.</a:t>
                      </a:r>
                    </a:p>
                    <a:p>
                      <a:pPr algn="just">
                        <a:lnSpc>
                          <a:spcPct val="100000"/>
                        </a:lnSpc>
                        <a:spcAft>
                          <a:spcPts val="0"/>
                        </a:spcAft>
                      </a:pPr>
                      <a:r>
                        <a:rPr lang="es-CO" sz="700" dirty="0">
                          <a:effectLst/>
                        </a:rPr>
                        <a:t>Demandado: Convida </a:t>
                      </a:r>
                      <a:r>
                        <a:rPr lang="es-CO" sz="700" dirty="0" err="1">
                          <a:effectLst/>
                        </a:rPr>
                        <a:t>Eps´s</a:t>
                      </a:r>
                      <a:r>
                        <a:rPr lang="es-CO" sz="700" dirty="0">
                          <a:effectLst/>
                        </a:rPr>
                        <a:t> en Liquidación</a:t>
                      </a:r>
                      <a:endParaRPr lang="es-C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2842791532"/>
                  </a:ext>
                </a:extLst>
              </a:tr>
              <a:tr h="502746">
                <a:tc>
                  <a:txBody>
                    <a:bodyPr/>
                    <a:lstStyle/>
                    <a:p>
                      <a:pPr>
                        <a:lnSpc>
                          <a:spcPct val="100000"/>
                        </a:lnSpc>
                        <a:spcAft>
                          <a:spcPts val="0"/>
                        </a:spcAft>
                      </a:pPr>
                      <a:r>
                        <a:rPr lang="es-CO" sz="700">
                          <a:effectLst/>
                        </a:rPr>
                        <a:t>Contestación de Demanda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contestó la demanda y presentación de excepciones dentro del proceso 2022-112 que cursa en el Juzgado 04 Civil Municipal de Bogotá.</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Clase: Proceso Declarativo</a:t>
                      </a:r>
                    </a:p>
                    <a:p>
                      <a:pPr algn="just">
                        <a:lnSpc>
                          <a:spcPct val="100000"/>
                        </a:lnSpc>
                        <a:spcAft>
                          <a:spcPts val="0"/>
                        </a:spcAft>
                      </a:pPr>
                      <a:r>
                        <a:rPr lang="es-CO" sz="700">
                          <a:effectLst/>
                        </a:rPr>
                        <a:t>Demandante: ESE Hospital Universitario Hernando Moncaleano Perdomo De Neiva.</a:t>
                      </a:r>
                    </a:p>
                    <a:p>
                      <a:pPr algn="just">
                        <a:lnSpc>
                          <a:spcPct val="100000"/>
                        </a:lnSpc>
                        <a:spcAft>
                          <a:spcPts val="0"/>
                        </a:spcAft>
                      </a:pPr>
                      <a:r>
                        <a:rPr lang="es-CO" sz="700">
                          <a:effectLst/>
                        </a:rPr>
                        <a:t>Demandado: Eps´s Convida</a:t>
                      </a:r>
                    </a:p>
                    <a:p>
                      <a:pPr>
                        <a:lnSpc>
                          <a:spcPct val="100000"/>
                        </a:lnSpc>
                        <a:spcAft>
                          <a:spcPts val="0"/>
                        </a:spcAft>
                      </a:pPr>
                      <a:r>
                        <a:rPr lang="es-CO" sz="700">
                          <a:effectLst/>
                        </a:rPr>
                        <a:t> </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2948068982"/>
                  </a:ext>
                </a:extLst>
              </a:tr>
              <a:tr h="387756">
                <a:tc>
                  <a:txBody>
                    <a:bodyPr/>
                    <a:lstStyle/>
                    <a:p>
                      <a:pPr>
                        <a:lnSpc>
                          <a:spcPct val="100000"/>
                        </a:lnSpc>
                        <a:spcAft>
                          <a:spcPts val="0"/>
                        </a:spcAft>
                      </a:pPr>
                      <a:r>
                        <a:rPr lang="es-CO" sz="700">
                          <a:effectLst/>
                        </a:rPr>
                        <a:t>Notificación de Demanda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notificó a la entidad del proceso 2022-447 que cursa en el Juzgado 23 Laboral del Circuito de Bogotá.</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Clase: Ordinario Laboral de Primera Instancia.</a:t>
                      </a:r>
                    </a:p>
                    <a:p>
                      <a:pPr algn="just">
                        <a:lnSpc>
                          <a:spcPct val="100000"/>
                        </a:lnSpc>
                        <a:spcAft>
                          <a:spcPts val="0"/>
                        </a:spcAft>
                      </a:pPr>
                      <a:r>
                        <a:rPr lang="es-CO" sz="700">
                          <a:effectLst/>
                        </a:rPr>
                        <a:t>Demandante: Edith Guerrero Beltrán.</a:t>
                      </a:r>
                    </a:p>
                    <a:p>
                      <a:pPr algn="just">
                        <a:lnSpc>
                          <a:spcPct val="100000"/>
                        </a:lnSpc>
                        <a:spcAft>
                          <a:spcPts val="0"/>
                        </a:spcAft>
                      </a:pPr>
                      <a:r>
                        <a:rPr lang="es-CO" sz="700">
                          <a:effectLst/>
                        </a:rPr>
                        <a:t>Demandado: Convida Eps´s</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553036008"/>
                  </a:ext>
                </a:extLst>
              </a:tr>
              <a:tr h="601272">
                <a:tc>
                  <a:txBody>
                    <a:bodyPr/>
                    <a:lstStyle/>
                    <a:p>
                      <a:pPr>
                        <a:lnSpc>
                          <a:spcPct val="100000"/>
                        </a:lnSpc>
                        <a:spcAft>
                          <a:spcPts val="0"/>
                        </a:spcAft>
                      </a:pPr>
                      <a:r>
                        <a:rPr lang="es-CO" sz="700">
                          <a:effectLst/>
                        </a:rPr>
                        <a:t>Sentencia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profirió sentencia dentro del proceso 2018-503 que cursa en el juzgado 55 Administrativo del Circuito Judicial de Bogotá Sección Segunda.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dirty="0">
                          <a:effectLst/>
                        </a:rPr>
                        <a:t>Clase: Nulidad y Restablecimiento del Derecho</a:t>
                      </a:r>
                    </a:p>
                    <a:p>
                      <a:pPr algn="just">
                        <a:lnSpc>
                          <a:spcPct val="100000"/>
                        </a:lnSpc>
                        <a:spcAft>
                          <a:spcPts val="0"/>
                        </a:spcAft>
                      </a:pPr>
                      <a:r>
                        <a:rPr lang="es-CO" sz="700" dirty="0">
                          <a:effectLst/>
                        </a:rPr>
                        <a:t>Demandante: Jorge Julio </a:t>
                      </a:r>
                      <a:r>
                        <a:rPr lang="es-CO" sz="700" dirty="0" err="1">
                          <a:effectLst/>
                        </a:rPr>
                        <a:t>Salek</a:t>
                      </a:r>
                      <a:endParaRPr lang="es-CO" sz="700" dirty="0">
                        <a:effectLst/>
                      </a:endParaRPr>
                    </a:p>
                    <a:p>
                      <a:pPr algn="just">
                        <a:lnSpc>
                          <a:spcPct val="100000"/>
                        </a:lnSpc>
                        <a:spcAft>
                          <a:spcPts val="0"/>
                        </a:spcAft>
                      </a:pPr>
                      <a:r>
                        <a:rPr lang="es-CO" sz="700" dirty="0">
                          <a:effectLst/>
                        </a:rPr>
                        <a:t>Demandado: Convida </a:t>
                      </a:r>
                      <a:r>
                        <a:rPr lang="es-CO" sz="700" dirty="0" err="1">
                          <a:effectLst/>
                        </a:rPr>
                        <a:t>Eps´s</a:t>
                      </a:r>
                      <a:r>
                        <a:rPr lang="es-CO" sz="700" dirty="0">
                          <a:effectLst/>
                        </a:rPr>
                        <a:t> y otros</a:t>
                      </a:r>
                    </a:p>
                    <a:p>
                      <a:pPr algn="just">
                        <a:lnSpc>
                          <a:spcPct val="100000"/>
                        </a:lnSpc>
                        <a:spcAft>
                          <a:spcPts val="0"/>
                        </a:spcAft>
                      </a:pPr>
                      <a:r>
                        <a:rPr lang="es-CO" sz="700" dirty="0">
                          <a:effectLst/>
                        </a:rPr>
                        <a:t>Decisión: Se declaró la falta de legitimación por pasiva de la </a:t>
                      </a:r>
                      <a:r>
                        <a:rPr lang="es-CO" sz="700" dirty="0" err="1">
                          <a:effectLst/>
                        </a:rPr>
                        <a:t>Eps´s</a:t>
                      </a:r>
                      <a:r>
                        <a:rPr lang="es-CO" sz="700" dirty="0">
                          <a:effectLst/>
                        </a:rPr>
                        <a:t> Convida hoy en Liquidación.</a:t>
                      </a:r>
                      <a:endParaRPr lang="es-C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13612048"/>
                  </a:ext>
                </a:extLst>
              </a:tr>
              <a:tr h="605710">
                <a:tc>
                  <a:txBody>
                    <a:bodyPr/>
                    <a:lstStyle/>
                    <a:p>
                      <a:pPr>
                        <a:lnSpc>
                          <a:spcPct val="100000"/>
                        </a:lnSpc>
                        <a:spcAft>
                          <a:spcPts val="0"/>
                        </a:spcAft>
                      </a:pPr>
                      <a:r>
                        <a:rPr lang="es-CO" sz="700">
                          <a:effectLst/>
                        </a:rPr>
                        <a:t>Recibo de Copia de Demanda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recibió por medio de correo electrónico, copia de la demanda ordinaria laboral presentada por el señor Luis Manuel García Jiménez.</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El envío de la demanda por parte de la parte actora se realizó en atención a lo dispuesto en el artículo 6° de la Ley 2213 de 2022.</a:t>
                      </a:r>
                    </a:p>
                    <a:p>
                      <a:pPr algn="just">
                        <a:lnSpc>
                          <a:spcPct val="100000"/>
                        </a:lnSpc>
                        <a:spcAft>
                          <a:spcPts val="0"/>
                        </a:spcAft>
                      </a:pPr>
                      <a:r>
                        <a:rPr lang="es-CO" sz="700">
                          <a:effectLst/>
                        </a:rPr>
                        <a:t>A la fecha no se tiene conocimiento a que despacho le correspondió el conocimiento del asunto.</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3031462539"/>
                  </a:ext>
                </a:extLst>
              </a:tr>
              <a:tr h="610303">
                <a:tc>
                  <a:txBody>
                    <a:bodyPr/>
                    <a:lstStyle/>
                    <a:p>
                      <a:pPr>
                        <a:lnSpc>
                          <a:spcPct val="100000"/>
                        </a:lnSpc>
                        <a:spcAft>
                          <a:spcPts val="0"/>
                        </a:spcAft>
                      </a:pPr>
                      <a:r>
                        <a:rPr lang="es-CO" sz="700">
                          <a:effectLst/>
                        </a:rPr>
                        <a:t>Recibo de Copia de Demanda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recibió por medio de correo electrónico, copia de la demanda ordinaria laboral presentada por la señora Yeni Marcela Rodríguez Méndez.</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El envío de la demanda por parte de la parte actora se realizó en atención a lo dispuesto en el artículo 6° de la ley 2213 de 2022.</a:t>
                      </a:r>
                    </a:p>
                    <a:p>
                      <a:pPr algn="just">
                        <a:lnSpc>
                          <a:spcPct val="100000"/>
                        </a:lnSpc>
                        <a:spcAft>
                          <a:spcPts val="0"/>
                        </a:spcAft>
                      </a:pPr>
                      <a:r>
                        <a:rPr lang="es-CO" sz="700">
                          <a:effectLst/>
                        </a:rPr>
                        <a:t> </a:t>
                      </a:r>
                    </a:p>
                    <a:p>
                      <a:pPr algn="just">
                        <a:lnSpc>
                          <a:spcPct val="100000"/>
                        </a:lnSpc>
                        <a:spcAft>
                          <a:spcPts val="0"/>
                        </a:spcAft>
                      </a:pPr>
                      <a:r>
                        <a:rPr lang="es-CO" sz="700">
                          <a:effectLst/>
                        </a:rPr>
                        <a:t>A la fecha no se tiene conocimiento a qué despacho le correspondió el conocimiento del asunto.</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890771015"/>
                  </a:ext>
                </a:extLst>
              </a:tr>
              <a:tr h="496696">
                <a:tc>
                  <a:txBody>
                    <a:bodyPr/>
                    <a:lstStyle/>
                    <a:p>
                      <a:pPr>
                        <a:lnSpc>
                          <a:spcPct val="100000"/>
                        </a:lnSpc>
                        <a:spcAft>
                          <a:spcPts val="0"/>
                        </a:spcAft>
                      </a:pPr>
                      <a:r>
                        <a:rPr lang="es-CO" sz="700">
                          <a:effectLst/>
                        </a:rPr>
                        <a:t>Recibo de Copia de Demanda</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recibió por medio de correo electrónico, copia de la demanda ordinaria laboral presentada por el señor Cristian Duván González Garzón.</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El envío de la demanda por parte de la parte actora se realizó en atención a lo dispuesto en el artículo 6° de la Ley 2213 de 2022.</a:t>
                      </a:r>
                    </a:p>
                    <a:p>
                      <a:pPr algn="just">
                        <a:lnSpc>
                          <a:spcPct val="100000"/>
                        </a:lnSpc>
                        <a:spcAft>
                          <a:spcPts val="0"/>
                        </a:spcAft>
                      </a:pPr>
                      <a:r>
                        <a:rPr lang="es-CO" sz="700">
                          <a:effectLst/>
                        </a:rPr>
                        <a:t>A la fecha no se tiene conocimiento a que despacho le correspondió el conocimiento del asunto.</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1276660371"/>
                  </a:ext>
                </a:extLst>
              </a:tr>
              <a:tr h="481440">
                <a:tc>
                  <a:txBody>
                    <a:bodyPr/>
                    <a:lstStyle/>
                    <a:p>
                      <a:pPr>
                        <a:lnSpc>
                          <a:spcPct val="100000"/>
                        </a:lnSpc>
                        <a:spcAft>
                          <a:spcPts val="0"/>
                        </a:spcAft>
                      </a:pPr>
                      <a:r>
                        <a:rPr lang="es-CO" sz="700">
                          <a:effectLst/>
                        </a:rPr>
                        <a:t>Notificación Resolución Superintendencia Nacional de Salud.</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notificó a la entidad de la Resolución 2022710000008553-6 del 13 de diciembre de 2022.</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resolvió el recurso de reposición interpuesto por Convida Eps´s en contra de la resolución N° 2022710000004118-6 del 17 de junio de 2022, dentro del proceso SIAD 0910202100296</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4037670334"/>
                  </a:ext>
                </a:extLst>
              </a:tr>
              <a:tr h="426068">
                <a:tc>
                  <a:txBody>
                    <a:bodyPr/>
                    <a:lstStyle/>
                    <a:p>
                      <a:pPr>
                        <a:lnSpc>
                          <a:spcPct val="100000"/>
                        </a:lnSpc>
                        <a:spcAft>
                          <a:spcPts val="0"/>
                        </a:spcAft>
                      </a:pPr>
                      <a:r>
                        <a:rPr lang="es-CO" sz="700">
                          <a:effectLst/>
                        </a:rPr>
                        <a:t>Inventario de Procesos Jurídicos</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a:effectLst/>
                        </a:rPr>
                        <a:t>Se realizó el inventario total de los procesos jurídicos en donde es parte la entidad, distinguiendo entre los que existían antes y después de la toma de posesión.</a:t>
                      </a:r>
                      <a:endParaRPr lang="es-CO" sz="70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tc>
                  <a:txBody>
                    <a:bodyPr/>
                    <a:lstStyle/>
                    <a:p>
                      <a:pPr algn="just">
                        <a:lnSpc>
                          <a:spcPct val="100000"/>
                        </a:lnSpc>
                        <a:spcAft>
                          <a:spcPts val="0"/>
                        </a:spcAft>
                      </a:pPr>
                      <a:r>
                        <a:rPr lang="es-CO" sz="700" dirty="0">
                          <a:effectLst/>
                        </a:rPr>
                        <a:t>El inventario se realizó especificando: Radicado, Juzgado en el cual cursa el proceso, clase o tipo de proceso, etapa, pretensiones, demandante, cuantía.</a:t>
                      </a:r>
                      <a:endParaRPr lang="es-CO" sz="700" dirty="0">
                        <a:effectLst/>
                        <a:latin typeface="Calibri" panose="020F0502020204030204" pitchFamily="34" charset="0"/>
                        <a:ea typeface="Calibri" panose="020F0502020204030204" pitchFamily="34" charset="0"/>
                        <a:cs typeface="Times New Roman" panose="02020603050405020304" pitchFamily="18" charset="0"/>
                      </a:endParaRPr>
                    </a:p>
                  </a:txBody>
                  <a:tcPr marL="19846" marR="19846" marT="19846" marB="19846" anchor="ctr"/>
                </a:tc>
                <a:extLst>
                  <a:ext uri="{0D108BD9-81ED-4DB2-BD59-A6C34878D82A}">
                    <a16:rowId xmlns:a16="http://schemas.microsoft.com/office/drawing/2014/main" val="4124003312"/>
                  </a:ext>
                </a:extLst>
              </a:tr>
            </a:tbl>
          </a:graphicData>
        </a:graphic>
      </p:graphicFrame>
    </p:spTree>
    <p:extLst>
      <p:ext uri="{BB962C8B-B14F-4D97-AF65-F5344CB8AC3E}">
        <p14:creationId xmlns:p14="http://schemas.microsoft.com/office/powerpoint/2010/main" val="1974265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391706-C279-2D70-615A-F0E0DFC248BA}"/>
              </a:ext>
            </a:extLst>
          </p:cNvPr>
          <p:cNvSpPr>
            <a:spLocks noGrp="1"/>
          </p:cNvSpPr>
          <p:nvPr>
            <p:ph type="title"/>
          </p:nvPr>
        </p:nvSpPr>
        <p:spPr/>
        <p:txBody>
          <a:bodyPr/>
          <a:lstStyle/>
          <a:p>
            <a:r>
              <a:rPr lang="es-CO" dirty="0"/>
              <a:t>Acciones Constitucionales - Tutelas</a:t>
            </a:r>
          </a:p>
        </p:txBody>
      </p:sp>
      <p:sp>
        <p:nvSpPr>
          <p:cNvPr id="3" name="Marcador de contenido 2">
            <a:extLst>
              <a:ext uri="{FF2B5EF4-FFF2-40B4-BE49-F238E27FC236}">
                <a16:creationId xmlns:a16="http://schemas.microsoft.com/office/drawing/2014/main" id="{E95E1004-FBC5-72E4-591C-1E893AF72684}"/>
              </a:ext>
            </a:extLst>
          </p:cNvPr>
          <p:cNvSpPr>
            <a:spLocks noGrp="1"/>
          </p:cNvSpPr>
          <p:nvPr>
            <p:ph idx="1"/>
          </p:nvPr>
        </p:nvSpPr>
        <p:spPr/>
        <p:txBody>
          <a:bodyPr/>
          <a:lstStyle/>
          <a:p>
            <a:pPr marL="0" indent="0" algn="just">
              <a:buNone/>
            </a:pPr>
            <a:r>
              <a:rPr lang="es-CO" dirty="0"/>
              <a:t>Respecto del área de tutelas se realizaron las siguientes actividades:</a:t>
            </a:r>
          </a:p>
          <a:p>
            <a:pPr marL="0" indent="0" algn="just">
              <a:buNone/>
            </a:pPr>
            <a:r>
              <a:rPr lang="es-CO" dirty="0"/>
              <a:t>La Entidad fue notificada de veinte (20) autos admisorios de acciones de tutelas así;</a:t>
            </a:r>
          </a:p>
          <a:p>
            <a:pPr algn="just"/>
            <a:r>
              <a:rPr lang="es-CO" dirty="0"/>
              <a:t>Ocho (8) por la prestación de servicios médicos.</a:t>
            </a:r>
          </a:p>
          <a:p>
            <a:pPr algn="just"/>
            <a:r>
              <a:rPr lang="es-CO" dirty="0"/>
              <a:t>Doce (12) por temas relacionado con derechos de petición y solicitud de pago de incapacidades.</a:t>
            </a:r>
          </a:p>
        </p:txBody>
      </p:sp>
      <p:pic>
        <p:nvPicPr>
          <p:cNvPr id="5" name="Imagen 4">
            <a:extLst>
              <a:ext uri="{FF2B5EF4-FFF2-40B4-BE49-F238E27FC236}">
                <a16:creationId xmlns:a16="http://schemas.microsoft.com/office/drawing/2014/main" id="{A0A91D0A-FB77-ED77-D30D-E259E58A9A0B}"/>
              </a:ext>
            </a:extLst>
          </p:cNvPr>
          <p:cNvPicPr>
            <a:picLocks noChangeAspect="1"/>
          </p:cNvPicPr>
          <p:nvPr/>
        </p:nvPicPr>
        <p:blipFill>
          <a:blip r:embed="rId2"/>
          <a:stretch>
            <a:fillRect/>
          </a:stretch>
        </p:blipFill>
        <p:spPr>
          <a:xfrm>
            <a:off x="3806628" y="3505200"/>
            <a:ext cx="4578743" cy="3063875"/>
          </a:xfrm>
          <a:prstGeom prst="rect">
            <a:avLst/>
          </a:prstGeom>
          <a:ln>
            <a:solidFill>
              <a:schemeClr val="tx1"/>
            </a:solidFill>
          </a:ln>
        </p:spPr>
      </p:pic>
    </p:spTree>
    <p:extLst>
      <p:ext uri="{BB962C8B-B14F-4D97-AF65-F5344CB8AC3E}">
        <p14:creationId xmlns:p14="http://schemas.microsoft.com/office/powerpoint/2010/main" val="4851982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6A4686-B23D-588D-57F1-381632BB2BE9}"/>
              </a:ext>
            </a:extLst>
          </p:cNvPr>
          <p:cNvSpPr>
            <a:spLocks noGrp="1"/>
          </p:cNvSpPr>
          <p:nvPr>
            <p:ph type="title"/>
          </p:nvPr>
        </p:nvSpPr>
        <p:spPr/>
        <p:txBody>
          <a:bodyPr/>
          <a:lstStyle/>
          <a:p>
            <a:r>
              <a:rPr lang="es-CO" dirty="0"/>
              <a:t>Acciones Constitucionales - Tutelas</a:t>
            </a:r>
          </a:p>
        </p:txBody>
      </p:sp>
      <p:sp>
        <p:nvSpPr>
          <p:cNvPr id="3" name="Marcador de contenido 2">
            <a:extLst>
              <a:ext uri="{FF2B5EF4-FFF2-40B4-BE49-F238E27FC236}">
                <a16:creationId xmlns:a16="http://schemas.microsoft.com/office/drawing/2014/main" id="{5D72F8FB-A6D5-02DD-6629-7382C3067D85}"/>
              </a:ext>
            </a:extLst>
          </p:cNvPr>
          <p:cNvSpPr>
            <a:spLocks noGrp="1"/>
          </p:cNvSpPr>
          <p:nvPr>
            <p:ph idx="1"/>
          </p:nvPr>
        </p:nvSpPr>
        <p:spPr>
          <a:xfrm>
            <a:off x="838200" y="1825625"/>
            <a:ext cx="10515600" cy="4667250"/>
          </a:xfrm>
        </p:spPr>
        <p:txBody>
          <a:bodyPr>
            <a:normAutofit fontScale="92500" lnSpcReduction="10000"/>
          </a:bodyPr>
          <a:lstStyle/>
          <a:p>
            <a:pPr marL="0" indent="0" algn="just">
              <a:buNone/>
            </a:pPr>
            <a:r>
              <a:rPr lang="es-CO" dirty="0"/>
              <a:t>Se notificó a la entidad de un total de veintiséis (26) fallos de tutela, como se muestra en la tabla a continuación:</a:t>
            </a:r>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endParaRPr lang="es-CO" dirty="0"/>
          </a:p>
          <a:p>
            <a:pPr marL="0" indent="0" algn="just">
              <a:buNone/>
            </a:pPr>
            <a:r>
              <a:rPr lang="es-CO" dirty="0"/>
              <a:t>Adicionalmente, la Entidad fue notificada de cuatro (4) fallos de segunda instancia, donde en su mayoría condenaban a otras E.P.S.’S, ante la impugnación presentada por estas entidades en cuatro oportunidades el superior decidió confirmar la sentencia de primera instancia y condenar a otras E.P.S.’S para garantizar la prestación de los servicios requeridos.</a:t>
            </a:r>
          </a:p>
        </p:txBody>
      </p:sp>
      <p:graphicFrame>
        <p:nvGraphicFramePr>
          <p:cNvPr id="4" name="Gráfico 3">
            <a:extLst>
              <a:ext uri="{FF2B5EF4-FFF2-40B4-BE49-F238E27FC236}">
                <a16:creationId xmlns:a16="http://schemas.microsoft.com/office/drawing/2014/main" id="{21113875-1AEA-32F2-E94D-8C20B713E8D4}"/>
              </a:ext>
            </a:extLst>
          </p:cNvPr>
          <p:cNvGraphicFramePr>
            <a:graphicFrameLocks/>
          </p:cNvGraphicFramePr>
          <p:nvPr>
            <p:extLst>
              <p:ext uri="{D42A27DB-BD31-4B8C-83A1-F6EECF244321}">
                <p14:modId xmlns:p14="http://schemas.microsoft.com/office/powerpoint/2010/main" val="3053241668"/>
              </p:ext>
            </p:extLst>
          </p:nvPr>
        </p:nvGraphicFramePr>
        <p:xfrm>
          <a:off x="3450771" y="2257255"/>
          <a:ext cx="5290457" cy="307442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82838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FA9319-6705-B40D-8570-275DD085DB09}"/>
              </a:ext>
            </a:extLst>
          </p:cNvPr>
          <p:cNvSpPr>
            <a:spLocks noGrp="1"/>
          </p:cNvSpPr>
          <p:nvPr>
            <p:ph type="title"/>
          </p:nvPr>
        </p:nvSpPr>
        <p:spPr/>
        <p:txBody>
          <a:bodyPr/>
          <a:lstStyle/>
          <a:p>
            <a:r>
              <a:rPr lang="es-CO" dirty="0"/>
              <a:t>Acciones Constitucionales - Tutelas</a:t>
            </a:r>
          </a:p>
        </p:txBody>
      </p:sp>
      <p:sp>
        <p:nvSpPr>
          <p:cNvPr id="3" name="Marcador de contenido 2">
            <a:extLst>
              <a:ext uri="{FF2B5EF4-FFF2-40B4-BE49-F238E27FC236}">
                <a16:creationId xmlns:a16="http://schemas.microsoft.com/office/drawing/2014/main" id="{146464ED-3A18-70C7-1722-A9C4DD2529A5}"/>
              </a:ext>
            </a:extLst>
          </p:cNvPr>
          <p:cNvSpPr>
            <a:spLocks noGrp="1"/>
          </p:cNvSpPr>
          <p:nvPr>
            <p:ph idx="1"/>
          </p:nvPr>
        </p:nvSpPr>
        <p:spPr/>
        <p:txBody>
          <a:bodyPr>
            <a:normAutofit/>
          </a:bodyPr>
          <a:lstStyle/>
          <a:p>
            <a:pPr marL="0" indent="0" algn="just">
              <a:buNone/>
            </a:pPr>
            <a:r>
              <a:rPr lang="es-CO" sz="2400" dirty="0"/>
              <a:t>La Entidad fue notificada de 28 incidentes de desacato, en los cuales se informó sobre la legitimación en causa por pasiva y se solicitó su desvinculación, por la no afectación de derechos por parte de la liquidación de esta entidad.</a:t>
            </a:r>
          </a:p>
        </p:txBody>
      </p:sp>
      <p:graphicFrame>
        <p:nvGraphicFramePr>
          <p:cNvPr id="4" name="Gráfico 3">
            <a:extLst>
              <a:ext uri="{FF2B5EF4-FFF2-40B4-BE49-F238E27FC236}">
                <a16:creationId xmlns:a16="http://schemas.microsoft.com/office/drawing/2014/main" id="{13F04D20-EBE5-334A-9D03-00DA12C9D3AF}"/>
              </a:ext>
            </a:extLst>
          </p:cNvPr>
          <p:cNvGraphicFramePr>
            <a:graphicFrameLocks/>
          </p:cNvGraphicFramePr>
          <p:nvPr>
            <p:extLst>
              <p:ext uri="{D42A27DB-BD31-4B8C-83A1-F6EECF244321}">
                <p14:modId xmlns:p14="http://schemas.microsoft.com/office/powerpoint/2010/main" val="557687478"/>
              </p:ext>
            </p:extLst>
          </p:nvPr>
        </p:nvGraphicFramePr>
        <p:xfrm>
          <a:off x="2612571" y="2835275"/>
          <a:ext cx="6966857" cy="365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57174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9F1C5D-2C66-8244-560E-4901CF22816C}"/>
              </a:ext>
            </a:extLst>
          </p:cNvPr>
          <p:cNvSpPr>
            <a:spLocks noGrp="1"/>
          </p:cNvSpPr>
          <p:nvPr>
            <p:ph type="title"/>
          </p:nvPr>
        </p:nvSpPr>
        <p:spPr/>
        <p:txBody>
          <a:bodyPr/>
          <a:lstStyle/>
          <a:p>
            <a:r>
              <a:rPr lang="es-CO" dirty="0"/>
              <a:t>Acciones Constitucionales – Entes de Control</a:t>
            </a:r>
          </a:p>
        </p:txBody>
      </p:sp>
      <p:graphicFrame>
        <p:nvGraphicFramePr>
          <p:cNvPr id="4" name="Marcador de contenido 3">
            <a:extLst>
              <a:ext uri="{FF2B5EF4-FFF2-40B4-BE49-F238E27FC236}">
                <a16:creationId xmlns:a16="http://schemas.microsoft.com/office/drawing/2014/main" id="{43879A2C-9A28-329E-2DA5-E8FB77DA15E4}"/>
              </a:ext>
            </a:extLst>
          </p:cNvPr>
          <p:cNvGraphicFramePr>
            <a:graphicFrameLocks noGrp="1"/>
          </p:cNvGraphicFramePr>
          <p:nvPr>
            <p:ph idx="1"/>
            <p:extLst>
              <p:ext uri="{D42A27DB-BD31-4B8C-83A1-F6EECF244321}">
                <p14:modId xmlns:p14="http://schemas.microsoft.com/office/powerpoint/2010/main" val="414885521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08944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D9FF86-2AEF-7AE5-C68D-DA864B97B67A}"/>
              </a:ext>
            </a:extLst>
          </p:cNvPr>
          <p:cNvSpPr>
            <a:spLocks noGrp="1"/>
          </p:cNvSpPr>
          <p:nvPr>
            <p:ph type="title"/>
          </p:nvPr>
        </p:nvSpPr>
        <p:spPr/>
        <p:txBody>
          <a:bodyPr/>
          <a:lstStyle/>
          <a:p>
            <a:r>
              <a:rPr lang="es-CO" b="1" dirty="0"/>
              <a:t>ANTECEDENTES</a:t>
            </a:r>
            <a:endParaRPr lang="es-CO" dirty="0"/>
          </a:p>
        </p:txBody>
      </p:sp>
      <p:sp>
        <p:nvSpPr>
          <p:cNvPr id="3" name="Marcador de contenido 2">
            <a:extLst>
              <a:ext uri="{FF2B5EF4-FFF2-40B4-BE49-F238E27FC236}">
                <a16:creationId xmlns:a16="http://schemas.microsoft.com/office/drawing/2014/main" id="{8D15B433-20D3-E461-0C12-AEF856210872}"/>
              </a:ext>
            </a:extLst>
          </p:cNvPr>
          <p:cNvSpPr>
            <a:spLocks noGrp="1"/>
          </p:cNvSpPr>
          <p:nvPr>
            <p:ph idx="1"/>
          </p:nvPr>
        </p:nvSpPr>
        <p:spPr>
          <a:xfrm>
            <a:off x="838200" y="1825624"/>
            <a:ext cx="10515600" cy="4896017"/>
          </a:xfrm>
        </p:spPr>
        <p:txBody>
          <a:bodyPr anchor="t">
            <a:noAutofit/>
          </a:bodyPr>
          <a:lstStyle/>
          <a:p>
            <a:pPr marL="0" indent="0" algn="just">
              <a:buNone/>
            </a:pPr>
            <a:r>
              <a:rPr lang="es-CO" dirty="0"/>
              <a:t>Que de acuerdo con lo previsto en el artículo 293 del Estatuto Orgánico del Sistema Financiero, la liquidación forzosa administrativa, es un proceso concursal y universal, que tiene por finalidad la pronta realización de los activos y el pago gradual, y ordenado del pasivo externo a cargo de la respectiva entidad hasta la concurrencia de sus activos preservando la igualdad entre los acreedores, sin perjuicio de las disposiciones legales que confieren privilegios de exclusión y preferencia a determinada clase de créditos.</a:t>
            </a:r>
          </a:p>
          <a:p>
            <a:pPr marL="0" indent="0" algn="just">
              <a:buNone/>
            </a:pPr>
            <a:r>
              <a:rPr lang="es-CO" dirty="0"/>
              <a:t>Además del marco jurídico que regula esta medida administrativa, como proceso concursal que es, el agente especial liquidador, sigue trabajando en procura de lograr el desarrollo de una liquidación pronta y ordenada en beneficio de todos los actores intervinientes, basado en los principios de universalidad, igualdad y transparencia, así como con políticas de buenas prácticas que gobiernan  la liquidación de E.P.S.’S CONVIDA EN LIQUIDACIÓN,  todo lo cual se encuentra fundado en el diálogo, la concertación,  la conciliación y los acuerdos, con las partes de interés, entre ellos: los trabajadores, prestadores de servicios de salud, proveedores, contratistas y todos aquellos que tengan algún interés legítimo en el proceso de liquidación.</a:t>
            </a:r>
          </a:p>
          <a:p>
            <a:pPr marL="0" indent="0" algn="just">
              <a:buNone/>
            </a:pPr>
            <a:r>
              <a:rPr lang="es-CO" dirty="0"/>
              <a:t>Por otra parte, el proceso liquidatorio se desarrolla con un diseño estructural y operacional que facilita el adecuado y oportuno cumplimiento de la gestión encomendada, a través de cuatro (4) áreas estratégicas: </a:t>
            </a:r>
            <a:r>
              <a:rPr lang="es-CO" b="1" dirty="0"/>
              <a:t>I)</a:t>
            </a:r>
            <a:r>
              <a:rPr lang="es-CO" dirty="0"/>
              <a:t> </a:t>
            </a:r>
            <a:r>
              <a:rPr lang="es-CO" b="1" dirty="0"/>
              <a:t>Administrativa, II) Financiera, III) Técnico Científica y IV) Jurídica.</a:t>
            </a:r>
          </a:p>
        </p:txBody>
      </p:sp>
    </p:spTree>
    <p:extLst>
      <p:ext uri="{BB962C8B-B14F-4D97-AF65-F5344CB8AC3E}">
        <p14:creationId xmlns:p14="http://schemas.microsoft.com/office/powerpoint/2010/main" val="30184523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6DD7CD-A997-82AB-2368-6D9D33796146}"/>
              </a:ext>
            </a:extLst>
          </p:cNvPr>
          <p:cNvSpPr>
            <a:spLocks noGrp="1"/>
          </p:cNvSpPr>
          <p:nvPr>
            <p:ph type="title"/>
          </p:nvPr>
        </p:nvSpPr>
        <p:spPr/>
        <p:txBody>
          <a:bodyPr/>
          <a:lstStyle/>
          <a:p>
            <a:r>
              <a:rPr lang="es-419" dirty="0"/>
              <a:t>Procesos Disciplinarios</a:t>
            </a:r>
            <a:endParaRPr lang="es-CO" dirty="0"/>
          </a:p>
        </p:txBody>
      </p:sp>
      <p:sp>
        <p:nvSpPr>
          <p:cNvPr id="3" name="Marcador de contenido 2">
            <a:extLst>
              <a:ext uri="{FF2B5EF4-FFF2-40B4-BE49-F238E27FC236}">
                <a16:creationId xmlns:a16="http://schemas.microsoft.com/office/drawing/2014/main" id="{64A112F1-A7E4-0695-7A28-DAA799B6FC93}"/>
              </a:ext>
            </a:extLst>
          </p:cNvPr>
          <p:cNvSpPr>
            <a:spLocks noGrp="1"/>
          </p:cNvSpPr>
          <p:nvPr>
            <p:ph idx="1"/>
          </p:nvPr>
        </p:nvSpPr>
        <p:spPr/>
        <p:txBody>
          <a:bodyPr/>
          <a:lstStyle/>
          <a:p>
            <a:pPr algn="just"/>
            <a:endParaRPr lang="es-CO" dirty="0"/>
          </a:p>
          <a:p>
            <a:pPr algn="just"/>
            <a:r>
              <a:rPr lang="es-CO" sz="2400" dirty="0"/>
              <a:t>Se elaboró concepto para determinar la competencia de quien debe conocer sobre las faltas disciplinarias cometidas, y procesos disciplinarios en curso en contra de los servidores o exservidores públicos de CONVIDA EPS’S EN LIQUIDACIÓN, como consecuencia de este se adelantaron las siguientes actividades:</a:t>
            </a:r>
          </a:p>
          <a:p>
            <a:pPr algn="just"/>
            <a:r>
              <a:rPr lang="es-CO" sz="2400" dirty="0"/>
              <a:t>Se proyectó y se remitió oficio dirigido a la Procuraduría Regional de Cundinamarca, solicitando que emitan las respectivas directrices del caso, para efectos de envío de los procesos disciplinarios que reposan en la entidad de fecha 27 de diciembre de 2022.</a:t>
            </a:r>
          </a:p>
          <a:p>
            <a:pPr algn="just"/>
            <a:r>
              <a:rPr lang="es-CO" sz="2400" dirty="0"/>
              <a:t>Se revisó la respectiva base de procesos disciplinarios, que fue recibida por parte de la liquidación, dentro de las cuales se observa lo siguiente:</a:t>
            </a:r>
          </a:p>
        </p:txBody>
      </p:sp>
    </p:spTree>
    <p:extLst>
      <p:ext uri="{BB962C8B-B14F-4D97-AF65-F5344CB8AC3E}">
        <p14:creationId xmlns:p14="http://schemas.microsoft.com/office/powerpoint/2010/main" val="2175896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6DD7CD-A997-82AB-2368-6D9D33796146}"/>
              </a:ext>
            </a:extLst>
          </p:cNvPr>
          <p:cNvSpPr>
            <a:spLocks noGrp="1"/>
          </p:cNvSpPr>
          <p:nvPr>
            <p:ph type="title"/>
          </p:nvPr>
        </p:nvSpPr>
        <p:spPr/>
        <p:txBody>
          <a:bodyPr/>
          <a:lstStyle/>
          <a:p>
            <a:r>
              <a:rPr lang="es-419" dirty="0"/>
              <a:t>Procesos Disciplinarios</a:t>
            </a:r>
            <a:endParaRPr lang="es-CO" dirty="0"/>
          </a:p>
        </p:txBody>
      </p:sp>
      <p:graphicFrame>
        <p:nvGraphicFramePr>
          <p:cNvPr id="5" name="Marcador de contenido 4">
            <a:extLst>
              <a:ext uri="{FF2B5EF4-FFF2-40B4-BE49-F238E27FC236}">
                <a16:creationId xmlns:a16="http://schemas.microsoft.com/office/drawing/2014/main" id="{06707904-3040-4102-E6F1-05F959B4718D}"/>
              </a:ext>
            </a:extLst>
          </p:cNvPr>
          <p:cNvGraphicFramePr>
            <a:graphicFrameLocks noGrp="1"/>
          </p:cNvGraphicFramePr>
          <p:nvPr>
            <p:ph idx="1"/>
            <p:extLst>
              <p:ext uri="{D42A27DB-BD31-4B8C-83A1-F6EECF244321}">
                <p14:modId xmlns:p14="http://schemas.microsoft.com/office/powerpoint/2010/main" val="1977565779"/>
              </p:ext>
            </p:extLst>
          </p:nvPr>
        </p:nvGraphicFramePr>
        <p:xfrm>
          <a:off x="838200" y="1825625"/>
          <a:ext cx="10515600" cy="283346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Tabla 5">
            <a:extLst>
              <a:ext uri="{FF2B5EF4-FFF2-40B4-BE49-F238E27FC236}">
                <a16:creationId xmlns:a16="http://schemas.microsoft.com/office/drawing/2014/main" id="{B79B5734-2A72-ADD9-99B7-E32874DD3A79}"/>
              </a:ext>
            </a:extLst>
          </p:cNvPr>
          <p:cNvGraphicFramePr>
            <a:graphicFrameLocks noGrp="1"/>
          </p:cNvGraphicFramePr>
          <p:nvPr>
            <p:extLst>
              <p:ext uri="{D42A27DB-BD31-4B8C-83A1-F6EECF244321}">
                <p14:modId xmlns:p14="http://schemas.microsoft.com/office/powerpoint/2010/main" val="2724091431"/>
              </p:ext>
            </p:extLst>
          </p:nvPr>
        </p:nvGraphicFramePr>
        <p:xfrm>
          <a:off x="4356008" y="4925332"/>
          <a:ext cx="3479983" cy="1214212"/>
        </p:xfrm>
        <a:graphic>
          <a:graphicData uri="http://schemas.openxmlformats.org/drawingml/2006/table">
            <a:tbl>
              <a:tblPr firstRow="1" lastRow="1" bandRow="1">
                <a:tableStyleId>{5C22544A-7EE6-4342-B048-85BDC9FD1C3A}</a:tableStyleId>
              </a:tblPr>
              <a:tblGrid>
                <a:gridCol w="2181218">
                  <a:extLst>
                    <a:ext uri="{9D8B030D-6E8A-4147-A177-3AD203B41FA5}">
                      <a16:colId xmlns:a16="http://schemas.microsoft.com/office/drawing/2014/main" val="66530474"/>
                    </a:ext>
                  </a:extLst>
                </a:gridCol>
                <a:gridCol w="1298765">
                  <a:extLst>
                    <a:ext uri="{9D8B030D-6E8A-4147-A177-3AD203B41FA5}">
                      <a16:colId xmlns:a16="http://schemas.microsoft.com/office/drawing/2014/main" val="1216695634"/>
                    </a:ext>
                  </a:extLst>
                </a:gridCol>
              </a:tblGrid>
              <a:tr h="303553">
                <a:tc>
                  <a:txBody>
                    <a:bodyPr/>
                    <a:lstStyle/>
                    <a:p>
                      <a:pPr algn="ctr" fontAlgn="ctr"/>
                      <a:r>
                        <a:rPr lang="es-CO" sz="1600" u="none" strike="noStrike">
                          <a:effectLst/>
                        </a:rPr>
                        <a:t>ETAPA PROCESAL</a:t>
                      </a:r>
                      <a:endParaRPr lang="es-CO" sz="1600" b="1" i="0" u="none" strike="noStrike">
                        <a:solidFill>
                          <a:srgbClr val="000000"/>
                        </a:solidFill>
                        <a:effectLst/>
                        <a:latin typeface="Calibri" panose="020F0502020204030204" pitchFamily="34" charset="0"/>
                      </a:endParaRPr>
                    </a:p>
                  </a:txBody>
                  <a:tcPr marL="7620" marR="7620" marT="7620" marB="0" anchor="ctr"/>
                </a:tc>
                <a:tc>
                  <a:txBody>
                    <a:bodyPr/>
                    <a:lstStyle/>
                    <a:p>
                      <a:pPr algn="ctr" fontAlgn="ctr"/>
                      <a:r>
                        <a:rPr lang="es-CO" sz="1600" u="none" strike="noStrike" dirty="0">
                          <a:effectLst/>
                        </a:rPr>
                        <a:t>No. PROCESOS</a:t>
                      </a:r>
                      <a:endParaRPr lang="es-CO" sz="1600" b="1" i="0" u="none" strike="noStrike" dirty="0">
                        <a:solidFill>
                          <a:srgbClr val="000000"/>
                        </a:solidFill>
                        <a:effectLst/>
                        <a:latin typeface="Calibri" panose="020F0502020204030204" pitchFamily="34" charset="0"/>
                      </a:endParaRPr>
                    </a:p>
                  </a:txBody>
                  <a:tcPr marL="7620" marR="7620" marT="7620" marB="0" anchor="ctr"/>
                </a:tc>
                <a:extLst>
                  <a:ext uri="{0D108BD9-81ED-4DB2-BD59-A6C34878D82A}">
                    <a16:rowId xmlns:a16="http://schemas.microsoft.com/office/drawing/2014/main" val="2114385102"/>
                  </a:ext>
                </a:extLst>
              </a:tr>
              <a:tr h="303553">
                <a:tc>
                  <a:txBody>
                    <a:bodyPr/>
                    <a:lstStyle/>
                    <a:p>
                      <a:pPr algn="l" fontAlgn="b"/>
                      <a:r>
                        <a:rPr lang="es-CO" sz="1600" u="none" strike="noStrike">
                          <a:effectLst/>
                        </a:rPr>
                        <a:t>Indagación preliminar</a:t>
                      </a:r>
                      <a:endParaRPr lang="es-CO"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s-CO" sz="1600" u="none" strike="noStrike" dirty="0">
                          <a:effectLst/>
                        </a:rPr>
                        <a:t>81</a:t>
                      </a:r>
                      <a:endParaRPr lang="es-CO"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521494165"/>
                  </a:ext>
                </a:extLst>
              </a:tr>
              <a:tr h="303553">
                <a:tc>
                  <a:txBody>
                    <a:bodyPr/>
                    <a:lstStyle/>
                    <a:p>
                      <a:pPr algn="l" fontAlgn="b"/>
                      <a:r>
                        <a:rPr lang="es-CO" sz="1600" u="none" strike="noStrike">
                          <a:effectLst/>
                        </a:rPr>
                        <a:t>Investigación disciplinaria</a:t>
                      </a:r>
                      <a:endParaRPr lang="es-CO" sz="1600" b="0" i="0" u="none" strike="noStrike">
                        <a:solidFill>
                          <a:srgbClr val="000000"/>
                        </a:solidFill>
                        <a:effectLst/>
                        <a:latin typeface="Calibri" panose="020F0502020204030204" pitchFamily="34" charset="0"/>
                      </a:endParaRPr>
                    </a:p>
                  </a:txBody>
                  <a:tcPr marL="7620" marR="7620" marT="7620" marB="0" anchor="b"/>
                </a:tc>
                <a:tc>
                  <a:txBody>
                    <a:bodyPr/>
                    <a:lstStyle/>
                    <a:p>
                      <a:pPr algn="ctr" fontAlgn="b"/>
                      <a:r>
                        <a:rPr lang="es-CO" sz="1600" u="none" strike="noStrike" dirty="0">
                          <a:effectLst/>
                        </a:rPr>
                        <a:t>18</a:t>
                      </a:r>
                      <a:endParaRPr lang="es-CO"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31089342"/>
                  </a:ext>
                </a:extLst>
              </a:tr>
              <a:tr h="303553">
                <a:tc>
                  <a:txBody>
                    <a:bodyPr/>
                    <a:lstStyle/>
                    <a:p>
                      <a:pPr algn="l" fontAlgn="b"/>
                      <a:r>
                        <a:rPr lang="es-CO" sz="1600" u="none" strike="noStrike" dirty="0">
                          <a:effectLst/>
                        </a:rPr>
                        <a:t>Total Procesos</a:t>
                      </a:r>
                      <a:endParaRPr lang="es-CO"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ctr" fontAlgn="b"/>
                      <a:r>
                        <a:rPr lang="es-CO" sz="1600" u="none" strike="noStrike" dirty="0">
                          <a:effectLst/>
                        </a:rPr>
                        <a:t>99</a:t>
                      </a:r>
                      <a:endParaRPr lang="es-CO" sz="16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900176939"/>
                  </a:ext>
                </a:extLst>
              </a:tr>
            </a:tbl>
          </a:graphicData>
        </a:graphic>
      </p:graphicFrame>
    </p:spTree>
    <p:extLst>
      <p:ext uri="{BB962C8B-B14F-4D97-AF65-F5344CB8AC3E}">
        <p14:creationId xmlns:p14="http://schemas.microsoft.com/office/powerpoint/2010/main" val="452475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D3F85D-B89A-7F2B-47C9-8DB930BE053B}"/>
              </a:ext>
            </a:extLst>
          </p:cNvPr>
          <p:cNvSpPr>
            <a:spLocks noGrp="1"/>
          </p:cNvSpPr>
          <p:nvPr>
            <p:ph type="title"/>
          </p:nvPr>
        </p:nvSpPr>
        <p:spPr/>
        <p:txBody>
          <a:bodyPr/>
          <a:lstStyle/>
          <a:p>
            <a:r>
              <a:rPr lang="es-419" dirty="0"/>
              <a:t>Solicitudes de Información</a:t>
            </a:r>
            <a:endParaRPr lang="es-CO" dirty="0"/>
          </a:p>
        </p:txBody>
      </p:sp>
      <p:graphicFrame>
        <p:nvGraphicFramePr>
          <p:cNvPr id="4" name="Marcador de contenido 3">
            <a:extLst>
              <a:ext uri="{FF2B5EF4-FFF2-40B4-BE49-F238E27FC236}">
                <a16:creationId xmlns:a16="http://schemas.microsoft.com/office/drawing/2014/main" id="{2169F244-878F-55DA-93C8-E4709769B922}"/>
              </a:ext>
            </a:extLst>
          </p:cNvPr>
          <p:cNvGraphicFramePr>
            <a:graphicFrameLocks noGrp="1"/>
          </p:cNvGraphicFramePr>
          <p:nvPr>
            <p:ph idx="1"/>
            <p:extLst>
              <p:ext uri="{D42A27DB-BD31-4B8C-83A1-F6EECF244321}">
                <p14:modId xmlns:p14="http://schemas.microsoft.com/office/powerpoint/2010/main" val="149591997"/>
              </p:ext>
            </p:extLst>
          </p:nvPr>
        </p:nvGraphicFramePr>
        <p:xfrm>
          <a:off x="1700463" y="2097767"/>
          <a:ext cx="8550442" cy="4254906"/>
        </p:xfrm>
        <a:graphic>
          <a:graphicData uri="http://schemas.openxmlformats.org/drawingml/2006/table">
            <a:tbl>
              <a:tblPr firstRow="1" lastRow="1" bandRow="1">
                <a:tableStyleId>{5C22544A-7EE6-4342-B048-85BDC9FD1C3A}</a:tableStyleId>
              </a:tblPr>
              <a:tblGrid>
                <a:gridCol w="7246969">
                  <a:extLst>
                    <a:ext uri="{9D8B030D-6E8A-4147-A177-3AD203B41FA5}">
                      <a16:colId xmlns:a16="http://schemas.microsoft.com/office/drawing/2014/main" val="105396916"/>
                    </a:ext>
                  </a:extLst>
                </a:gridCol>
                <a:gridCol w="1303473">
                  <a:extLst>
                    <a:ext uri="{9D8B030D-6E8A-4147-A177-3AD203B41FA5}">
                      <a16:colId xmlns:a16="http://schemas.microsoft.com/office/drawing/2014/main" val="4114095704"/>
                    </a:ext>
                  </a:extLst>
                </a:gridCol>
              </a:tblGrid>
              <a:tr h="575968">
                <a:tc>
                  <a:txBody>
                    <a:bodyPr/>
                    <a:lstStyle/>
                    <a:p>
                      <a:pPr algn="ctr" rtl="0" fontAlgn="ctr"/>
                      <a:r>
                        <a:rPr lang="es-CO" sz="1600" u="none" strike="noStrike">
                          <a:effectLst/>
                        </a:rPr>
                        <a:t>SOLICITUD DE INFORMACIÓN</a:t>
                      </a:r>
                      <a:endParaRPr lang="es-CO" sz="1600" b="1" i="0" u="none" strike="noStrike">
                        <a:solidFill>
                          <a:srgbClr val="000000"/>
                        </a:solidFill>
                        <a:effectLst/>
                        <a:latin typeface="Arial Narrow" panose="020B0606020202030204" pitchFamily="34" charset="0"/>
                      </a:endParaRPr>
                    </a:p>
                  </a:txBody>
                  <a:tcPr marL="5579" marR="5579" marT="5579" marB="0" anchor="ctr"/>
                </a:tc>
                <a:tc>
                  <a:txBody>
                    <a:bodyPr/>
                    <a:lstStyle/>
                    <a:p>
                      <a:pPr algn="ctr" fontAlgn="ctr"/>
                      <a:r>
                        <a:rPr lang="es-CO" sz="1600" u="none" strike="noStrike">
                          <a:effectLst/>
                        </a:rPr>
                        <a:t>CANTIDAD</a:t>
                      </a:r>
                      <a:endParaRPr lang="es-CO" sz="1600" b="1" i="0" u="none" strike="noStrike">
                        <a:solidFill>
                          <a:srgbClr val="000000"/>
                        </a:solidFill>
                        <a:effectLst/>
                        <a:latin typeface="Arial Narrow" panose="020B0606020202030204" pitchFamily="34" charset="0"/>
                      </a:endParaRPr>
                    </a:p>
                  </a:txBody>
                  <a:tcPr marL="5579" marR="5579" marT="5579" marB="0" anchor="ctr"/>
                </a:tc>
                <a:extLst>
                  <a:ext uri="{0D108BD9-81ED-4DB2-BD59-A6C34878D82A}">
                    <a16:rowId xmlns:a16="http://schemas.microsoft.com/office/drawing/2014/main" val="3140972569"/>
                  </a:ext>
                </a:extLst>
              </a:tr>
              <a:tr h="310965">
                <a:tc>
                  <a:txBody>
                    <a:bodyPr/>
                    <a:lstStyle/>
                    <a:p>
                      <a:pPr algn="l" fontAlgn="ctr"/>
                      <a:r>
                        <a:rPr lang="es-CO" sz="1600" u="none" strike="noStrike">
                          <a:effectLst/>
                        </a:rPr>
                        <a:t>Derechos de Petición</a:t>
                      </a:r>
                      <a:endParaRPr lang="es-CO" sz="1600" b="0" i="0" u="none" strike="noStrike">
                        <a:solidFill>
                          <a:srgbClr val="000000"/>
                        </a:solidFill>
                        <a:effectLst/>
                        <a:latin typeface="Arial Narrow" panose="020B0606020202030204" pitchFamily="34" charset="0"/>
                      </a:endParaRPr>
                    </a:p>
                  </a:txBody>
                  <a:tcPr marL="5579" marR="5579" marT="5579" marB="0" anchor="ctr"/>
                </a:tc>
                <a:tc>
                  <a:txBody>
                    <a:bodyPr/>
                    <a:lstStyle/>
                    <a:p>
                      <a:pPr algn="ctr" fontAlgn="ctr"/>
                      <a:r>
                        <a:rPr lang="es-CO" sz="1600" u="none" strike="noStrike" dirty="0">
                          <a:effectLst/>
                        </a:rPr>
                        <a:t>21</a:t>
                      </a:r>
                      <a:endParaRPr lang="es-CO" sz="1600" b="0" i="0" u="none" strike="noStrike" dirty="0">
                        <a:solidFill>
                          <a:srgbClr val="000000"/>
                        </a:solidFill>
                        <a:effectLst/>
                        <a:latin typeface="Arial Narrow" panose="020B0606020202030204" pitchFamily="34" charset="0"/>
                      </a:endParaRPr>
                    </a:p>
                  </a:txBody>
                  <a:tcPr marL="5579" marR="5579" marT="5579" marB="0" anchor="ctr"/>
                </a:tc>
                <a:extLst>
                  <a:ext uri="{0D108BD9-81ED-4DB2-BD59-A6C34878D82A}">
                    <a16:rowId xmlns:a16="http://schemas.microsoft.com/office/drawing/2014/main" val="2236169443"/>
                  </a:ext>
                </a:extLst>
              </a:tr>
              <a:tr h="431976">
                <a:tc>
                  <a:txBody>
                    <a:bodyPr/>
                    <a:lstStyle/>
                    <a:p>
                      <a:pPr algn="l" fontAlgn="ctr"/>
                      <a:r>
                        <a:rPr lang="es-CO" sz="1600" u="none" strike="noStrike">
                          <a:effectLst/>
                        </a:rPr>
                        <a:t>Información Historias Clínicas</a:t>
                      </a:r>
                      <a:endParaRPr lang="es-CO" sz="1600" b="0" i="0" u="none" strike="noStrike">
                        <a:solidFill>
                          <a:srgbClr val="000000"/>
                        </a:solidFill>
                        <a:effectLst/>
                        <a:latin typeface="Arial Narrow" panose="020B0606020202030204" pitchFamily="34" charset="0"/>
                      </a:endParaRPr>
                    </a:p>
                  </a:txBody>
                  <a:tcPr marL="5579" marR="5579" marT="5579" marB="0" anchor="ctr"/>
                </a:tc>
                <a:tc>
                  <a:txBody>
                    <a:bodyPr/>
                    <a:lstStyle/>
                    <a:p>
                      <a:pPr algn="ctr" fontAlgn="ctr"/>
                      <a:r>
                        <a:rPr lang="es-CO" sz="1600" u="none" strike="noStrike" dirty="0">
                          <a:effectLst/>
                        </a:rPr>
                        <a:t>3</a:t>
                      </a:r>
                      <a:endParaRPr lang="es-CO" sz="1600" b="0" i="0" u="none" strike="noStrike" dirty="0">
                        <a:solidFill>
                          <a:srgbClr val="000000"/>
                        </a:solidFill>
                        <a:effectLst/>
                        <a:latin typeface="Arial Narrow" panose="020B0606020202030204" pitchFamily="34" charset="0"/>
                      </a:endParaRPr>
                    </a:p>
                  </a:txBody>
                  <a:tcPr marL="5579" marR="5579" marT="5579" marB="0" anchor="ctr"/>
                </a:tc>
                <a:extLst>
                  <a:ext uri="{0D108BD9-81ED-4DB2-BD59-A6C34878D82A}">
                    <a16:rowId xmlns:a16="http://schemas.microsoft.com/office/drawing/2014/main" val="681073685"/>
                  </a:ext>
                </a:extLst>
              </a:tr>
              <a:tr h="419456">
                <a:tc>
                  <a:txBody>
                    <a:bodyPr/>
                    <a:lstStyle/>
                    <a:p>
                      <a:pPr algn="l" fontAlgn="ctr"/>
                      <a:r>
                        <a:rPr lang="es-CO" sz="1600" u="none" strike="noStrike">
                          <a:effectLst/>
                        </a:rPr>
                        <a:t>Información sobre Afiliación</a:t>
                      </a:r>
                      <a:endParaRPr lang="es-CO" sz="1600" b="0" i="0" u="none" strike="noStrike">
                        <a:solidFill>
                          <a:srgbClr val="000000"/>
                        </a:solidFill>
                        <a:effectLst/>
                        <a:latin typeface="Arial Narrow" panose="020B0606020202030204" pitchFamily="34" charset="0"/>
                      </a:endParaRPr>
                    </a:p>
                  </a:txBody>
                  <a:tcPr marL="5579" marR="5579" marT="5579" marB="0" anchor="ctr"/>
                </a:tc>
                <a:tc>
                  <a:txBody>
                    <a:bodyPr/>
                    <a:lstStyle/>
                    <a:p>
                      <a:pPr algn="ctr" fontAlgn="ctr"/>
                      <a:r>
                        <a:rPr lang="es-CO" sz="1600" u="none" strike="noStrike" dirty="0">
                          <a:effectLst/>
                        </a:rPr>
                        <a:t>4</a:t>
                      </a:r>
                      <a:endParaRPr lang="es-CO" sz="1600" b="0" i="0" u="none" strike="noStrike" dirty="0">
                        <a:solidFill>
                          <a:srgbClr val="000000"/>
                        </a:solidFill>
                        <a:effectLst/>
                        <a:latin typeface="Arial Narrow" panose="020B0606020202030204" pitchFamily="34" charset="0"/>
                      </a:endParaRPr>
                    </a:p>
                  </a:txBody>
                  <a:tcPr marL="5579" marR="5579" marT="5579" marB="0" anchor="ctr"/>
                </a:tc>
                <a:extLst>
                  <a:ext uri="{0D108BD9-81ED-4DB2-BD59-A6C34878D82A}">
                    <a16:rowId xmlns:a16="http://schemas.microsoft.com/office/drawing/2014/main" val="695963802"/>
                  </a:ext>
                </a:extLst>
              </a:tr>
              <a:tr h="464230">
                <a:tc>
                  <a:txBody>
                    <a:bodyPr/>
                    <a:lstStyle/>
                    <a:p>
                      <a:pPr algn="just" fontAlgn="ctr"/>
                      <a:r>
                        <a:rPr lang="es-CO" sz="1600" u="none" strike="noStrike" dirty="0">
                          <a:effectLst/>
                        </a:rPr>
                        <a:t>Solicitud Certificaciones   Laborales/Certificaciones Contratistas</a:t>
                      </a:r>
                      <a:endParaRPr lang="es-CO" sz="1600" b="0" i="0" u="none" strike="noStrike" dirty="0">
                        <a:solidFill>
                          <a:srgbClr val="000000"/>
                        </a:solidFill>
                        <a:effectLst/>
                        <a:latin typeface="Arial Narrow" panose="020B0606020202030204" pitchFamily="34" charset="0"/>
                      </a:endParaRPr>
                    </a:p>
                  </a:txBody>
                  <a:tcPr marL="5579" marR="5579" marT="5579" marB="0" anchor="ctr"/>
                </a:tc>
                <a:tc>
                  <a:txBody>
                    <a:bodyPr/>
                    <a:lstStyle/>
                    <a:p>
                      <a:pPr algn="ctr" fontAlgn="ctr"/>
                      <a:r>
                        <a:rPr lang="es-CO" sz="1600" u="none" strike="noStrike" dirty="0">
                          <a:effectLst/>
                        </a:rPr>
                        <a:t>14</a:t>
                      </a:r>
                      <a:endParaRPr lang="es-CO" sz="1600" b="0" i="0" u="none" strike="noStrike" dirty="0">
                        <a:solidFill>
                          <a:srgbClr val="000000"/>
                        </a:solidFill>
                        <a:effectLst/>
                        <a:latin typeface="Arial Narrow" panose="020B0606020202030204" pitchFamily="34" charset="0"/>
                      </a:endParaRPr>
                    </a:p>
                  </a:txBody>
                  <a:tcPr marL="5579" marR="5579" marT="5579" marB="0" anchor="ctr"/>
                </a:tc>
                <a:extLst>
                  <a:ext uri="{0D108BD9-81ED-4DB2-BD59-A6C34878D82A}">
                    <a16:rowId xmlns:a16="http://schemas.microsoft.com/office/drawing/2014/main" val="1923807376"/>
                  </a:ext>
                </a:extLst>
              </a:tr>
              <a:tr h="1135881">
                <a:tc>
                  <a:txBody>
                    <a:bodyPr/>
                    <a:lstStyle/>
                    <a:p>
                      <a:pPr algn="just" fontAlgn="ctr"/>
                      <a:r>
                        <a:rPr lang="es-CO" sz="1600" u="none" strike="noStrike" dirty="0">
                          <a:effectLst/>
                        </a:rPr>
                        <a:t>Solicitud de Información referente sobre prestaciones económicas (Incluye Licencias de maternidad/paternidad e incapacidades)</a:t>
                      </a:r>
                      <a:endParaRPr lang="es-CO" sz="1600" b="0" i="0" u="none" strike="noStrike" dirty="0">
                        <a:solidFill>
                          <a:srgbClr val="000000"/>
                        </a:solidFill>
                        <a:effectLst/>
                        <a:latin typeface="Arial Narrow" panose="020B0606020202030204" pitchFamily="34" charset="0"/>
                      </a:endParaRPr>
                    </a:p>
                  </a:txBody>
                  <a:tcPr marL="5579" marR="5579" marT="5579" marB="0" anchor="ctr"/>
                </a:tc>
                <a:tc>
                  <a:txBody>
                    <a:bodyPr/>
                    <a:lstStyle/>
                    <a:p>
                      <a:pPr algn="ctr" fontAlgn="ctr"/>
                      <a:r>
                        <a:rPr lang="es-CO" sz="1600" u="none" strike="noStrike" dirty="0">
                          <a:effectLst/>
                        </a:rPr>
                        <a:t>37</a:t>
                      </a:r>
                      <a:endParaRPr lang="es-CO" sz="1600" b="0" i="0" u="none" strike="noStrike" dirty="0">
                        <a:solidFill>
                          <a:srgbClr val="000000"/>
                        </a:solidFill>
                        <a:effectLst/>
                        <a:latin typeface="Arial Narrow" panose="020B0606020202030204" pitchFamily="34" charset="0"/>
                      </a:endParaRPr>
                    </a:p>
                  </a:txBody>
                  <a:tcPr marL="5579" marR="5579" marT="5579" marB="0" anchor="ctr"/>
                </a:tc>
                <a:extLst>
                  <a:ext uri="{0D108BD9-81ED-4DB2-BD59-A6C34878D82A}">
                    <a16:rowId xmlns:a16="http://schemas.microsoft.com/office/drawing/2014/main" val="3027481089"/>
                  </a:ext>
                </a:extLst>
              </a:tr>
              <a:tr h="458215">
                <a:tc>
                  <a:txBody>
                    <a:bodyPr/>
                    <a:lstStyle/>
                    <a:p>
                      <a:pPr algn="l" fontAlgn="ctr"/>
                      <a:r>
                        <a:rPr lang="es-CO" sz="1600" u="none" strike="noStrike" dirty="0">
                          <a:effectLst/>
                        </a:rPr>
                        <a:t>Solicitud información Devolución o Traslado de aportes</a:t>
                      </a:r>
                      <a:endParaRPr lang="es-CO" sz="1600" b="0" i="0" u="none" strike="noStrike" dirty="0">
                        <a:solidFill>
                          <a:srgbClr val="000000"/>
                        </a:solidFill>
                        <a:effectLst/>
                        <a:latin typeface="Arial Narrow" panose="020B0606020202030204" pitchFamily="34" charset="0"/>
                      </a:endParaRPr>
                    </a:p>
                  </a:txBody>
                  <a:tcPr marL="66944" marR="5579" marT="5579" marB="0" anchor="ctr"/>
                </a:tc>
                <a:tc>
                  <a:txBody>
                    <a:bodyPr/>
                    <a:lstStyle/>
                    <a:p>
                      <a:pPr algn="ctr" fontAlgn="ctr"/>
                      <a:r>
                        <a:rPr lang="es-CO" sz="1600" u="none" strike="noStrike" dirty="0">
                          <a:effectLst/>
                        </a:rPr>
                        <a:t>5 </a:t>
                      </a:r>
                      <a:endParaRPr lang="es-CO" sz="1600" b="0" i="0" u="none" strike="noStrike" dirty="0">
                        <a:solidFill>
                          <a:srgbClr val="000000"/>
                        </a:solidFill>
                        <a:effectLst/>
                        <a:latin typeface="Arial Narrow" panose="020B0606020202030204" pitchFamily="34" charset="0"/>
                      </a:endParaRPr>
                    </a:p>
                  </a:txBody>
                  <a:tcPr marL="5579" marR="5579" marT="5579" marB="0" anchor="ctr"/>
                </a:tc>
                <a:extLst>
                  <a:ext uri="{0D108BD9-81ED-4DB2-BD59-A6C34878D82A}">
                    <a16:rowId xmlns:a16="http://schemas.microsoft.com/office/drawing/2014/main" val="302947175"/>
                  </a:ext>
                </a:extLst>
              </a:tr>
              <a:tr h="458215">
                <a:tc>
                  <a:txBody>
                    <a:bodyPr/>
                    <a:lstStyle/>
                    <a:p>
                      <a:pPr algn="ctr" fontAlgn="ctr"/>
                      <a:r>
                        <a:rPr lang="es-419" sz="1600" b="1" i="0" u="none" strike="noStrike" dirty="0">
                          <a:solidFill>
                            <a:schemeClr val="bg1"/>
                          </a:solidFill>
                          <a:effectLst/>
                          <a:latin typeface="Arial Narrow" panose="020B0606020202030204" pitchFamily="34" charset="0"/>
                        </a:rPr>
                        <a:t>TOTAL</a:t>
                      </a:r>
                      <a:endParaRPr lang="es-CO" sz="1600" b="1" i="0" u="none" strike="noStrike" dirty="0">
                        <a:solidFill>
                          <a:schemeClr val="bg1"/>
                        </a:solidFill>
                        <a:effectLst/>
                        <a:latin typeface="Arial Narrow" panose="020B0606020202030204" pitchFamily="34" charset="0"/>
                      </a:endParaRPr>
                    </a:p>
                  </a:txBody>
                  <a:tcPr marL="66944" marR="5579" marT="5579" marB="0" anchor="ctr"/>
                </a:tc>
                <a:tc>
                  <a:txBody>
                    <a:bodyPr/>
                    <a:lstStyle/>
                    <a:p>
                      <a:pPr algn="ctr" fontAlgn="ctr"/>
                      <a:r>
                        <a:rPr lang="es-419" sz="1600" b="1" i="0" u="none" strike="noStrike" dirty="0">
                          <a:solidFill>
                            <a:schemeClr val="bg1"/>
                          </a:solidFill>
                          <a:effectLst/>
                          <a:latin typeface="Arial Narrow" panose="020B0606020202030204" pitchFamily="34" charset="0"/>
                        </a:rPr>
                        <a:t>84</a:t>
                      </a:r>
                      <a:endParaRPr lang="es-CO" sz="1600" b="1" i="0" u="none" strike="noStrike" dirty="0">
                        <a:solidFill>
                          <a:schemeClr val="bg1"/>
                        </a:solidFill>
                        <a:effectLst/>
                        <a:latin typeface="Arial Narrow" panose="020B0606020202030204" pitchFamily="34" charset="0"/>
                      </a:endParaRPr>
                    </a:p>
                  </a:txBody>
                  <a:tcPr marL="5579" marR="5579" marT="5579" marB="0" anchor="ctr"/>
                </a:tc>
                <a:extLst>
                  <a:ext uri="{0D108BD9-81ED-4DB2-BD59-A6C34878D82A}">
                    <a16:rowId xmlns:a16="http://schemas.microsoft.com/office/drawing/2014/main" val="3234523709"/>
                  </a:ext>
                </a:extLst>
              </a:tr>
            </a:tbl>
          </a:graphicData>
        </a:graphic>
      </p:graphicFrame>
    </p:spTree>
    <p:extLst>
      <p:ext uri="{BB962C8B-B14F-4D97-AF65-F5344CB8AC3E}">
        <p14:creationId xmlns:p14="http://schemas.microsoft.com/office/powerpoint/2010/main" val="994595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2D3F85D-B89A-7F2B-47C9-8DB930BE053B}"/>
              </a:ext>
            </a:extLst>
          </p:cNvPr>
          <p:cNvSpPr>
            <a:spLocks noGrp="1"/>
          </p:cNvSpPr>
          <p:nvPr>
            <p:ph type="title"/>
          </p:nvPr>
        </p:nvSpPr>
        <p:spPr/>
        <p:txBody>
          <a:bodyPr>
            <a:normAutofit/>
          </a:bodyPr>
          <a:lstStyle/>
          <a:p>
            <a:r>
              <a:rPr lang="es-CO" sz="3200" dirty="0"/>
              <a:t>PRESENTACIÓN Y EXPOSICIÓN </a:t>
            </a:r>
            <a:r>
              <a:rPr lang="es-CO" sz="3200" b="1" dirty="0"/>
              <a:t>RENDICIÓN DE CUENTAS VIGENCIA 2022</a:t>
            </a:r>
            <a:endParaRPr lang="es-CO" sz="3200" dirty="0"/>
          </a:p>
        </p:txBody>
      </p:sp>
      <p:sp>
        <p:nvSpPr>
          <p:cNvPr id="5" name="Marcador de contenido 4">
            <a:extLst>
              <a:ext uri="{FF2B5EF4-FFF2-40B4-BE49-F238E27FC236}">
                <a16:creationId xmlns:a16="http://schemas.microsoft.com/office/drawing/2014/main" id="{8B90E1F6-C68A-25B5-7A97-C23E41315039}"/>
              </a:ext>
            </a:extLst>
          </p:cNvPr>
          <p:cNvSpPr>
            <a:spLocks noGrp="1"/>
          </p:cNvSpPr>
          <p:nvPr>
            <p:ph idx="1"/>
          </p:nvPr>
        </p:nvSpPr>
        <p:spPr/>
        <p:txBody>
          <a:bodyPr/>
          <a:lstStyle/>
          <a:p>
            <a:endParaRPr lang="es-CO" dirty="0"/>
          </a:p>
          <a:p>
            <a:endParaRPr lang="es-CO" dirty="0"/>
          </a:p>
          <a:p>
            <a:endParaRPr lang="es-CO" dirty="0"/>
          </a:p>
          <a:p>
            <a:endParaRPr lang="es-CO" dirty="0"/>
          </a:p>
          <a:p>
            <a:endParaRPr lang="es-CO" dirty="0"/>
          </a:p>
          <a:p>
            <a:pPr marL="914400" lvl="2" indent="0">
              <a:buNone/>
            </a:pPr>
            <a:r>
              <a:rPr lang="es-CO" sz="3600" dirty="0"/>
              <a:t>	</a:t>
            </a:r>
            <a:r>
              <a:rPr lang="es-CO" sz="5400" dirty="0"/>
              <a:t>		GRACIAS</a:t>
            </a:r>
            <a:endParaRPr lang="es-CO" sz="3600" dirty="0"/>
          </a:p>
        </p:txBody>
      </p:sp>
    </p:spTree>
    <p:extLst>
      <p:ext uri="{BB962C8B-B14F-4D97-AF65-F5344CB8AC3E}">
        <p14:creationId xmlns:p14="http://schemas.microsoft.com/office/powerpoint/2010/main" val="3137681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8A3CCF-6236-F8B9-0FC5-B6FE4B4319CF}"/>
              </a:ext>
            </a:extLst>
          </p:cNvPr>
          <p:cNvSpPr>
            <a:spLocks noGrp="1"/>
          </p:cNvSpPr>
          <p:nvPr>
            <p:ph type="title"/>
          </p:nvPr>
        </p:nvSpPr>
        <p:spPr>
          <a:xfrm>
            <a:off x="1047553" y="1809135"/>
            <a:ext cx="10096893" cy="3181965"/>
          </a:xfrm>
        </p:spPr>
        <p:txBody>
          <a:bodyPr/>
          <a:lstStyle/>
          <a:p>
            <a:pPr algn="ctr"/>
            <a:r>
              <a:rPr lang="es-CO" b="1" dirty="0"/>
              <a:t>COMPONENTE ADMINISTRATIVO</a:t>
            </a:r>
          </a:p>
        </p:txBody>
      </p:sp>
    </p:spTree>
    <p:extLst>
      <p:ext uri="{BB962C8B-B14F-4D97-AF65-F5344CB8AC3E}">
        <p14:creationId xmlns:p14="http://schemas.microsoft.com/office/powerpoint/2010/main" val="2961847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ED3B2D-77BC-92D2-972A-A353A7FDA8D2}"/>
              </a:ext>
            </a:extLst>
          </p:cNvPr>
          <p:cNvSpPr>
            <a:spLocks noGrp="1"/>
          </p:cNvSpPr>
          <p:nvPr>
            <p:ph type="title"/>
          </p:nvPr>
        </p:nvSpPr>
        <p:spPr/>
        <p:txBody>
          <a:bodyPr/>
          <a:lstStyle/>
          <a:p>
            <a:r>
              <a:rPr lang="es-CO" b="1" dirty="0"/>
              <a:t>PERSONAL</a:t>
            </a:r>
          </a:p>
        </p:txBody>
      </p:sp>
      <p:sp>
        <p:nvSpPr>
          <p:cNvPr id="3" name="Marcador de contenido 2">
            <a:extLst>
              <a:ext uri="{FF2B5EF4-FFF2-40B4-BE49-F238E27FC236}">
                <a16:creationId xmlns:a16="http://schemas.microsoft.com/office/drawing/2014/main" id="{19DE16E9-1E90-CA99-426E-F1F328906A96}"/>
              </a:ext>
            </a:extLst>
          </p:cNvPr>
          <p:cNvSpPr>
            <a:spLocks noGrp="1"/>
          </p:cNvSpPr>
          <p:nvPr>
            <p:ph idx="1"/>
          </p:nvPr>
        </p:nvSpPr>
        <p:spPr/>
        <p:txBody>
          <a:bodyPr anchor="t">
            <a:normAutofit/>
          </a:bodyPr>
          <a:lstStyle/>
          <a:p>
            <a:pPr marL="0" indent="0" algn="just">
              <a:buNone/>
            </a:pPr>
            <a:endParaRPr lang="es-CO" sz="2400" dirty="0"/>
          </a:p>
          <a:p>
            <a:pPr marL="0" indent="0" algn="just">
              <a:buNone/>
            </a:pPr>
            <a:r>
              <a:rPr lang="es-CO" sz="2400" dirty="0"/>
              <a:t>La liquidación está llevando a cabo el proceso de control y reducción del personal de planta de la entidad, para ello ha validado y resuelto las diferentes situaciones asociadas a los trabajadores para efectos de dar por terminados los contratos de trabajo dentro de los parámetros establecidos por la ley, acorde con la facultad conferida al liquidador.</a:t>
            </a:r>
          </a:p>
          <a:p>
            <a:pPr marL="0" indent="0" algn="just">
              <a:buNone/>
            </a:pPr>
            <a:endParaRPr lang="es-CO" sz="2400" dirty="0"/>
          </a:p>
          <a:p>
            <a:pPr marL="0" indent="0" algn="just">
              <a:buNone/>
            </a:pPr>
            <a:r>
              <a:rPr lang="es-CO" sz="2400" dirty="0"/>
              <a:t>En ese sentido se han verificado y estudiado y segmentado las diferentes condiciones con las que cuentan los trabajadores, para de este modo estandarizar los diferentes procedimientos y procesos dependiendo el caso.</a:t>
            </a:r>
          </a:p>
        </p:txBody>
      </p:sp>
    </p:spTree>
    <p:extLst>
      <p:ext uri="{BB962C8B-B14F-4D97-AF65-F5344CB8AC3E}">
        <p14:creationId xmlns:p14="http://schemas.microsoft.com/office/powerpoint/2010/main" val="3480176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173817A-1906-3ED4-94E0-CD6E7D945A71}"/>
              </a:ext>
            </a:extLst>
          </p:cNvPr>
          <p:cNvSpPr>
            <a:spLocks noGrp="1"/>
          </p:cNvSpPr>
          <p:nvPr>
            <p:ph sz="half" idx="1"/>
          </p:nvPr>
        </p:nvSpPr>
        <p:spPr/>
        <p:txBody>
          <a:bodyPr/>
          <a:lstStyle/>
          <a:p>
            <a:pPr marL="0" indent="0" algn="just">
              <a:buNone/>
            </a:pPr>
            <a:r>
              <a:rPr lang="es-CO" sz="2400" dirty="0"/>
              <a:t>En la vigencia 2022 se realizó la finalización de 61 cargos de conformidad con el proceso liquidatorio, los cuales fueron realizados a través de acuerdos de transacción y supresión de cargos, por otra parte, se recibió la renuncia de 9 colaboradores, 6 de ellos correspondientes a nombramientos de libre remoción</a:t>
            </a:r>
            <a:r>
              <a:rPr lang="es-CO" dirty="0"/>
              <a:t>.</a:t>
            </a:r>
          </a:p>
        </p:txBody>
      </p:sp>
      <p:graphicFrame>
        <p:nvGraphicFramePr>
          <p:cNvPr id="10" name="Marcador de contenido 9">
            <a:extLst>
              <a:ext uri="{FF2B5EF4-FFF2-40B4-BE49-F238E27FC236}">
                <a16:creationId xmlns:a16="http://schemas.microsoft.com/office/drawing/2014/main" id="{02E2DF0C-696D-C763-A2E5-F3B119A969E2}"/>
              </a:ext>
            </a:extLst>
          </p:cNvPr>
          <p:cNvGraphicFramePr>
            <a:graphicFrameLocks noGrp="1"/>
          </p:cNvGraphicFramePr>
          <p:nvPr>
            <p:ph sz="half" idx="2"/>
            <p:extLst>
              <p:ext uri="{D42A27DB-BD31-4B8C-83A1-F6EECF244321}">
                <p14:modId xmlns:p14="http://schemas.microsoft.com/office/powerpoint/2010/main" val="2407543871"/>
              </p:ext>
            </p:extLst>
          </p:nvPr>
        </p:nvGraphicFramePr>
        <p:xfrm>
          <a:off x="6172200" y="1825625"/>
          <a:ext cx="5181600" cy="2392680"/>
        </p:xfrm>
        <a:graphic>
          <a:graphicData uri="http://schemas.openxmlformats.org/drawingml/2006/table">
            <a:tbl>
              <a:tblPr firstRow="1" bandRow="1">
                <a:tableStyleId>{5C22544A-7EE6-4342-B048-85BDC9FD1C3A}</a:tableStyleId>
              </a:tblPr>
              <a:tblGrid>
                <a:gridCol w="1727200">
                  <a:extLst>
                    <a:ext uri="{9D8B030D-6E8A-4147-A177-3AD203B41FA5}">
                      <a16:colId xmlns:a16="http://schemas.microsoft.com/office/drawing/2014/main" val="71853039"/>
                    </a:ext>
                  </a:extLst>
                </a:gridCol>
                <a:gridCol w="1727200">
                  <a:extLst>
                    <a:ext uri="{9D8B030D-6E8A-4147-A177-3AD203B41FA5}">
                      <a16:colId xmlns:a16="http://schemas.microsoft.com/office/drawing/2014/main" val="4219358493"/>
                    </a:ext>
                  </a:extLst>
                </a:gridCol>
                <a:gridCol w="1727200">
                  <a:extLst>
                    <a:ext uri="{9D8B030D-6E8A-4147-A177-3AD203B41FA5}">
                      <a16:colId xmlns:a16="http://schemas.microsoft.com/office/drawing/2014/main" val="931049573"/>
                    </a:ext>
                  </a:extLst>
                </a:gridCol>
              </a:tblGrid>
              <a:tr h="370840">
                <a:tc>
                  <a:txBody>
                    <a:bodyPr/>
                    <a:lstStyle/>
                    <a:p>
                      <a:pPr algn="ctr"/>
                      <a:r>
                        <a:rPr lang="es-CO" dirty="0"/>
                        <a:t>MODALIDAD</a:t>
                      </a:r>
                    </a:p>
                  </a:txBody>
                  <a:tcPr/>
                </a:tc>
                <a:tc>
                  <a:txBody>
                    <a:bodyPr/>
                    <a:lstStyle/>
                    <a:p>
                      <a:pPr algn="ctr"/>
                      <a:r>
                        <a:rPr lang="es-CO" dirty="0"/>
                        <a:t>CANTIDAD</a:t>
                      </a:r>
                    </a:p>
                  </a:txBody>
                  <a:tcPr/>
                </a:tc>
                <a:tc>
                  <a:txBody>
                    <a:bodyPr/>
                    <a:lstStyle/>
                    <a:p>
                      <a:pPr algn="ctr"/>
                      <a:r>
                        <a:rPr lang="es-CO" dirty="0"/>
                        <a:t>VALOR</a:t>
                      </a:r>
                    </a:p>
                  </a:txBody>
                  <a:tcPr/>
                </a:tc>
                <a:extLst>
                  <a:ext uri="{0D108BD9-81ED-4DB2-BD59-A6C34878D82A}">
                    <a16:rowId xmlns:a16="http://schemas.microsoft.com/office/drawing/2014/main" val="604695048"/>
                  </a:ext>
                </a:extLst>
              </a:tr>
              <a:tr h="370840">
                <a:tc>
                  <a:txBody>
                    <a:bodyPr/>
                    <a:lstStyle/>
                    <a:p>
                      <a:r>
                        <a:rPr lang="es-CO" dirty="0"/>
                        <a:t>Acuerdos de transacción</a:t>
                      </a:r>
                    </a:p>
                  </a:txBody>
                  <a:tcPr anchor="ctr"/>
                </a:tc>
                <a:tc>
                  <a:txBody>
                    <a:bodyPr/>
                    <a:lstStyle/>
                    <a:p>
                      <a:pPr algn="ctr"/>
                      <a:r>
                        <a:rPr lang="es-CO" dirty="0"/>
                        <a:t>57</a:t>
                      </a:r>
                    </a:p>
                  </a:txBody>
                  <a:tcPr anchor="ctr"/>
                </a:tc>
                <a:tc>
                  <a:txBody>
                    <a:bodyPr/>
                    <a:lstStyle/>
                    <a:p>
                      <a:pPr algn="r" fontAlgn="b"/>
                      <a:r>
                        <a:rPr lang="es-CO" sz="1800" b="0" kern="1200" dirty="0">
                          <a:solidFill>
                            <a:schemeClr val="dk1"/>
                          </a:solidFill>
                          <a:latin typeface="+mn-lt"/>
                          <a:ea typeface="+mn-ea"/>
                          <a:cs typeface="+mn-cs"/>
                        </a:rPr>
                        <a:t>$ 4.840.846.280 </a:t>
                      </a:r>
                    </a:p>
                  </a:txBody>
                  <a:tcPr marL="7620" marR="7620" marT="7620" marB="0" anchor="ctr"/>
                </a:tc>
                <a:extLst>
                  <a:ext uri="{0D108BD9-81ED-4DB2-BD59-A6C34878D82A}">
                    <a16:rowId xmlns:a16="http://schemas.microsoft.com/office/drawing/2014/main" val="1780141093"/>
                  </a:ext>
                </a:extLst>
              </a:tr>
              <a:tr h="370840">
                <a:tc>
                  <a:txBody>
                    <a:bodyPr/>
                    <a:lstStyle/>
                    <a:p>
                      <a:r>
                        <a:rPr lang="es-CO" dirty="0"/>
                        <a:t>Renuncia</a:t>
                      </a:r>
                    </a:p>
                  </a:txBody>
                  <a:tcPr anchor="ctr"/>
                </a:tc>
                <a:tc>
                  <a:txBody>
                    <a:bodyPr/>
                    <a:lstStyle/>
                    <a:p>
                      <a:pPr algn="ctr"/>
                      <a:r>
                        <a:rPr lang="es-CO" dirty="0"/>
                        <a:t>9</a:t>
                      </a:r>
                    </a:p>
                  </a:txBody>
                  <a:tcPr anchor="ctr"/>
                </a:tc>
                <a:tc>
                  <a:txBody>
                    <a:bodyPr/>
                    <a:lstStyle/>
                    <a:p>
                      <a:pPr algn="r" fontAlgn="b"/>
                      <a:r>
                        <a:rPr lang="es-CO" sz="1800" b="0" kern="1200" dirty="0">
                          <a:solidFill>
                            <a:schemeClr val="dk1"/>
                          </a:solidFill>
                          <a:latin typeface="+mn-lt"/>
                          <a:ea typeface="+mn-ea"/>
                          <a:cs typeface="+mn-cs"/>
                        </a:rPr>
                        <a:t> $ 382.519.462 </a:t>
                      </a:r>
                    </a:p>
                  </a:txBody>
                  <a:tcPr marL="7620" marR="7620" marT="7620" marB="0" anchor="b"/>
                </a:tc>
                <a:extLst>
                  <a:ext uri="{0D108BD9-81ED-4DB2-BD59-A6C34878D82A}">
                    <a16:rowId xmlns:a16="http://schemas.microsoft.com/office/drawing/2014/main" val="1150428289"/>
                  </a:ext>
                </a:extLst>
              </a:tr>
              <a:tr h="370840">
                <a:tc>
                  <a:txBody>
                    <a:bodyPr/>
                    <a:lstStyle/>
                    <a:p>
                      <a:r>
                        <a:rPr lang="es-CO" dirty="0"/>
                        <a:t>Supresión de cargos</a:t>
                      </a:r>
                    </a:p>
                  </a:txBody>
                  <a:tcPr anchor="ctr"/>
                </a:tc>
                <a:tc>
                  <a:txBody>
                    <a:bodyPr/>
                    <a:lstStyle/>
                    <a:p>
                      <a:pPr algn="ctr"/>
                      <a:r>
                        <a:rPr lang="es-CO" dirty="0"/>
                        <a:t>4</a:t>
                      </a:r>
                    </a:p>
                  </a:txBody>
                  <a:tcPr anchor="ctr"/>
                </a:tc>
                <a:tc>
                  <a:txBody>
                    <a:bodyPr/>
                    <a:lstStyle/>
                    <a:p>
                      <a:pPr algn="r" fontAlgn="b"/>
                      <a:r>
                        <a:rPr lang="es-CO" sz="1800" b="0" kern="1200" dirty="0">
                          <a:solidFill>
                            <a:schemeClr val="dk1"/>
                          </a:solidFill>
                          <a:latin typeface="+mn-lt"/>
                          <a:ea typeface="+mn-ea"/>
                          <a:cs typeface="+mn-cs"/>
                        </a:rPr>
                        <a:t> $ 411.240.289 </a:t>
                      </a:r>
                    </a:p>
                  </a:txBody>
                  <a:tcPr marL="7620" marR="7620" marT="7620" marB="0" anchor="b"/>
                </a:tc>
                <a:extLst>
                  <a:ext uri="{0D108BD9-81ED-4DB2-BD59-A6C34878D82A}">
                    <a16:rowId xmlns:a16="http://schemas.microsoft.com/office/drawing/2014/main" val="826357901"/>
                  </a:ext>
                </a:extLst>
              </a:tr>
              <a:tr h="370840">
                <a:tc>
                  <a:txBody>
                    <a:bodyPr/>
                    <a:lstStyle/>
                    <a:p>
                      <a:pPr algn="ctr"/>
                      <a:r>
                        <a:rPr lang="es-CO" b="1" dirty="0"/>
                        <a:t>TOTAL</a:t>
                      </a:r>
                    </a:p>
                  </a:txBody>
                  <a:tcPr anchor="ctr"/>
                </a:tc>
                <a:tc>
                  <a:txBody>
                    <a:bodyPr/>
                    <a:lstStyle/>
                    <a:p>
                      <a:pPr algn="ctr"/>
                      <a:r>
                        <a:rPr lang="es-CO" sz="1800" b="1" kern="1200" dirty="0">
                          <a:solidFill>
                            <a:schemeClr val="dk1"/>
                          </a:solidFill>
                          <a:latin typeface="+mn-lt"/>
                          <a:ea typeface="+mn-ea"/>
                          <a:cs typeface="+mn-cs"/>
                        </a:rPr>
                        <a:t>70</a:t>
                      </a:r>
                    </a:p>
                  </a:txBody>
                  <a:tcPr anchor="ctr"/>
                </a:tc>
                <a:tc>
                  <a:txBody>
                    <a:bodyPr/>
                    <a:lstStyle/>
                    <a:p>
                      <a:pPr algn="r" fontAlgn="ctr"/>
                      <a:r>
                        <a:rPr lang="es-CO" sz="1800" b="1" kern="1200" dirty="0">
                          <a:solidFill>
                            <a:schemeClr val="dk1"/>
                          </a:solidFill>
                          <a:latin typeface="+mn-lt"/>
                          <a:ea typeface="+mn-ea"/>
                          <a:cs typeface="+mn-cs"/>
                        </a:rPr>
                        <a:t> $ 5.634.606.031</a:t>
                      </a:r>
                    </a:p>
                  </a:txBody>
                  <a:tcPr marL="7620" marR="7620" marT="7620" marB="0" anchor="ctr"/>
                </a:tc>
                <a:extLst>
                  <a:ext uri="{0D108BD9-81ED-4DB2-BD59-A6C34878D82A}">
                    <a16:rowId xmlns:a16="http://schemas.microsoft.com/office/drawing/2014/main" val="1118665743"/>
                  </a:ext>
                </a:extLst>
              </a:tr>
            </a:tbl>
          </a:graphicData>
        </a:graphic>
      </p:graphicFrame>
      <p:sp>
        <p:nvSpPr>
          <p:cNvPr id="8" name="Título 1">
            <a:extLst>
              <a:ext uri="{FF2B5EF4-FFF2-40B4-BE49-F238E27FC236}">
                <a16:creationId xmlns:a16="http://schemas.microsoft.com/office/drawing/2014/main" id="{2E942427-0B6F-1509-CE06-5A056D26F8B8}"/>
              </a:ext>
            </a:extLst>
          </p:cNvPr>
          <p:cNvSpPr>
            <a:spLocks noGrp="1"/>
          </p:cNvSpPr>
          <p:nvPr>
            <p:ph type="title"/>
          </p:nvPr>
        </p:nvSpPr>
        <p:spPr>
          <a:xfrm>
            <a:off x="838200" y="365125"/>
            <a:ext cx="7523375" cy="1325563"/>
          </a:xfrm>
        </p:spPr>
        <p:txBody>
          <a:bodyPr/>
          <a:lstStyle/>
          <a:p>
            <a:pPr algn="ctr"/>
            <a:r>
              <a:rPr lang="es-CO" b="1" dirty="0">
                <a:solidFill>
                  <a:schemeClr val="bg1"/>
                </a:solidFill>
                <a:latin typeface="Arial Narrow" panose="020B0606020202030204" pitchFamily="34" charset="0"/>
              </a:rPr>
              <a:t>FINALIZACIÓN DE CONTRATOS</a:t>
            </a:r>
          </a:p>
        </p:txBody>
      </p:sp>
      <p:pic>
        <p:nvPicPr>
          <p:cNvPr id="12" name="Imagen 11">
            <a:extLst>
              <a:ext uri="{FF2B5EF4-FFF2-40B4-BE49-F238E27FC236}">
                <a16:creationId xmlns:a16="http://schemas.microsoft.com/office/drawing/2014/main" id="{79FD9BB3-2D65-D216-FE5A-0615852F29D4}"/>
              </a:ext>
            </a:extLst>
          </p:cNvPr>
          <p:cNvPicPr>
            <a:picLocks noChangeAspect="1"/>
          </p:cNvPicPr>
          <p:nvPr/>
        </p:nvPicPr>
        <p:blipFill>
          <a:blip r:embed="rId2"/>
          <a:stretch>
            <a:fillRect/>
          </a:stretch>
        </p:blipFill>
        <p:spPr>
          <a:xfrm>
            <a:off x="6365627" y="4580776"/>
            <a:ext cx="4473903" cy="2032640"/>
          </a:xfrm>
          <a:prstGeom prst="rect">
            <a:avLst/>
          </a:prstGeom>
        </p:spPr>
      </p:pic>
    </p:spTree>
    <p:extLst>
      <p:ext uri="{BB962C8B-B14F-4D97-AF65-F5344CB8AC3E}">
        <p14:creationId xmlns:p14="http://schemas.microsoft.com/office/powerpoint/2010/main" val="1587020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ED3B2D-77BC-92D2-972A-A353A7FDA8D2}"/>
              </a:ext>
            </a:extLst>
          </p:cNvPr>
          <p:cNvSpPr>
            <a:spLocks noGrp="1"/>
          </p:cNvSpPr>
          <p:nvPr>
            <p:ph type="title"/>
          </p:nvPr>
        </p:nvSpPr>
        <p:spPr/>
        <p:txBody>
          <a:bodyPr/>
          <a:lstStyle/>
          <a:p>
            <a:r>
              <a:rPr lang="es-CO" b="1" dirty="0"/>
              <a:t>PERSONAL</a:t>
            </a:r>
          </a:p>
        </p:txBody>
      </p:sp>
      <p:sp>
        <p:nvSpPr>
          <p:cNvPr id="3" name="Marcador de contenido 2">
            <a:extLst>
              <a:ext uri="{FF2B5EF4-FFF2-40B4-BE49-F238E27FC236}">
                <a16:creationId xmlns:a16="http://schemas.microsoft.com/office/drawing/2014/main" id="{19DE16E9-1E90-CA99-426E-F1F328906A96}"/>
              </a:ext>
            </a:extLst>
          </p:cNvPr>
          <p:cNvSpPr>
            <a:spLocks noGrp="1"/>
          </p:cNvSpPr>
          <p:nvPr>
            <p:ph idx="1"/>
          </p:nvPr>
        </p:nvSpPr>
        <p:spPr>
          <a:xfrm>
            <a:off x="838200" y="1825624"/>
            <a:ext cx="10515600" cy="4816335"/>
          </a:xfrm>
        </p:spPr>
        <p:txBody>
          <a:bodyPr anchor="t">
            <a:normAutofit/>
          </a:bodyPr>
          <a:lstStyle/>
          <a:p>
            <a:pPr marL="0" indent="0" algn="ctr">
              <a:buNone/>
            </a:pPr>
            <a:endParaRPr lang="es-CO" sz="2000" b="1" dirty="0"/>
          </a:p>
          <a:p>
            <a:pPr marL="0" indent="0" algn="ctr">
              <a:buNone/>
            </a:pPr>
            <a:endParaRPr lang="es-CO" b="1" dirty="0"/>
          </a:p>
          <a:p>
            <a:pPr marL="0" indent="0" algn="ctr">
              <a:buNone/>
            </a:pPr>
            <a:endParaRPr lang="es-CO" sz="2000" b="1" dirty="0"/>
          </a:p>
        </p:txBody>
      </p:sp>
      <p:graphicFrame>
        <p:nvGraphicFramePr>
          <p:cNvPr id="4" name="Tabla 3">
            <a:extLst>
              <a:ext uri="{FF2B5EF4-FFF2-40B4-BE49-F238E27FC236}">
                <a16:creationId xmlns:a16="http://schemas.microsoft.com/office/drawing/2014/main" id="{197A5999-4D29-6D91-7982-01542AA42AC5}"/>
              </a:ext>
            </a:extLst>
          </p:cNvPr>
          <p:cNvGraphicFramePr>
            <a:graphicFrameLocks noGrp="1"/>
          </p:cNvGraphicFramePr>
          <p:nvPr>
            <p:extLst>
              <p:ext uri="{D42A27DB-BD31-4B8C-83A1-F6EECF244321}">
                <p14:modId xmlns:p14="http://schemas.microsoft.com/office/powerpoint/2010/main" val="4219516289"/>
              </p:ext>
            </p:extLst>
          </p:nvPr>
        </p:nvGraphicFramePr>
        <p:xfrm>
          <a:off x="3765547" y="2237106"/>
          <a:ext cx="4660901" cy="1764188"/>
        </p:xfrm>
        <a:graphic>
          <a:graphicData uri="http://schemas.openxmlformats.org/drawingml/2006/table">
            <a:tbl>
              <a:tblPr firstRow="1" bandRow="1">
                <a:tableStyleId>{5C22544A-7EE6-4342-B048-85BDC9FD1C3A}</a:tableStyleId>
              </a:tblPr>
              <a:tblGrid>
                <a:gridCol w="2023534">
                  <a:extLst>
                    <a:ext uri="{9D8B030D-6E8A-4147-A177-3AD203B41FA5}">
                      <a16:colId xmlns:a16="http://schemas.microsoft.com/office/drawing/2014/main" val="2571302473"/>
                    </a:ext>
                  </a:extLst>
                </a:gridCol>
                <a:gridCol w="1303867">
                  <a:extLst>
                    <a:ext uri="{9D8B030D-6E8A-4147-A177-3AD203B41FA5}">
                      <a16:colId xmlns:a16="http://schemas.microsoft.com/office/drawing/2014/main" val="3853074472"/>
                    </a:ext>
                  </a:extLst>
                </a:gridCol>
                <a:gridCol w="1333500">
                  <a:extLst>
                    <a:ext uri="{9D8B030D-6E8A-4147-A177-3AD203B41FA5}">
                      <a16:colId xmlns:a16="http://schemas.microsoft.com/office/drawing/2014/main" val="2870992510"/>
                    </a:ext>
                  </a:extLst>
                </a:gridCol>
              </a:tblGrid>
              <a:tr h="649964">
                <a:tc>
                  <a:txBody>
                    <a:bodyPr/>
                    <a:lstStyle/>
                    <a:p>
                      <a:pPr algn="ctr"/>
                      <a:r>
                        <a:rPr lang="es-CO" dirty="0"/>
                        <a:t>TIPO DE FUNCIONARIO</a:t>
                      </a:r>
                    </a:p>
                  </a:txBody>
                  <a:tcPr/>
                </a:tc>
                <a:tc>
                  <a:txBody>
                    <a:bodyPr/>
                    <a:lstStyle/>
                    <a:p>
                      <a:pPr algn="ctr"/>
                      <a:r>
                        <a:rPr lang="es-CO" dirty="0"/>
                        <a:t>Septiembre</a:t>
                      </a:r>
                    </a:p>
                    <a:p>
                      <a:pPr algn="ctr"/>
                      <a:r>
                        <a:rPr lang="es-CO" dirty="0"/>
                        <a:t>2022</a:t>
                      </a:r>
                    </a:p>
                  </a:txBody>
                  <a:tcPr/>
                </a:tc>
                <a:tc>
                  <a:txBody>
                    <a:bodyPr/>
                    <a:lstStyle/>
                    <a:p>
                      <a:pPr algn="ctr"/>
                      <a:r>
                        <a:rPr lang="es-CO" dirty="0"/>
                        <a:t>Diciembre</a:t>
                      </a:r>
                    </a:p>
                    <a:p>
                      <a:pPr algn="ctr"/>
                      <a:r>
                        <a:rPr lang="es-CO" dirty="0"/>
                        <a:t>2022</a:t>
                      </a:r>
                    </a:p>
                  </a:txBody>
                  <a:tcPr/>
                </a:tc>
                <a:extLst>
                  <a:ext uri="{0D108BD9-81ED-4DB2-BD59-A6C34878D82A}">
                    <a16:rowId xmlns:a16="http://schemas.microsoft.com/office/drawing/2014/main" val="3612484655"/>
                  </a:ext>
                </a:extLst>
              </a:tr>
              <a:tr h="371408">
                <a:tc>
                  <a:txBody>
                    <a:bodyPr/>
                    <a:lstStyle/>
                    <a:p>
                      <a:r>
                        <a:rPr lang="es-CO" dirty="0"/>
                        <a:t>OFICIAL</a:t>
                      </a:r>
                    </a:p>
                  </a:txBody>
                  <a:tcPr/>
                </a:tc>
                <a:tc>
                  <a:txBody>
                    <a:bodyPr/>
                    <a:lstStyle/>
                    <a:p>
                      <a:pPr algn="ctr"/>
                      <a:r>
                        <a:rPr lang="es-419" dirty="0"/>
                        <a:t>80</a:t>
                      </a:r>
                      <a:endParaRPr lang="es-CO" dirty="0"/>
                    </a:p>
                  </a:txBody>
                  <a:tcPr/>
                </a:tc>
                <a:tc>
                  <a:txBody>
                    <a:bodyPr/>
                    <a:lstStyle/>
                    <a:p>
                      <a:pPr algn="ctr"/>
                      <a:r>
                        <a:rPr lang="es-419" dirty="0"/>
                        <a:t>17</a:t>
                      </a:r>
                      <a:endParaRPr lang="es-CO" dirty="0"/>
                    </a:p>
                  </a:txBody>
                  <a:tcPr/>
                </a:tc>
                <a:extLst>
                  <a:ext uri="{0D108BD9-81ED-4DB2-BD59-A6C34878D82A}">
                    <a16:rowId xmlns:a16="http://schemas.microsoft.com/office/drawing/2014/main" val="2502310470"/>
                  </a:ext>
                </a:extLst>
              </a:tr>
              <a:tr h="371408">
                <a:tc>
                  <a:txBody>
                    <a:bodyPr/>
                    <a:lstStyle/>
                    <a:p>
                      <a:r>
                        <a:rPr lang="es-CO" dirty="0"/>
                        <a:t>PÚBLICO</a:t>
                      </a:r>
                    </a:p>
                  </a:txBody>
                  <a:tcPr/>
                </a:tc>
                <a:tc>
                  <a:txBody>
                    <a:bodyPr/>
                    <a:lstStyle/>
                    <a:p>
                      <a:pPr algn="ctr"/>
                      <a:r>
                        <a:rPr lang="es-419" dirty="0"/>
                        <a:t>7</a:t>
                      </a:r>
                      <a:endParaRPr lang="es-CO" dirty="0"/>
                    </a:p>
                  </a:txBody>
                  <a:tcPr/>
                </a:tc>
                <a:tc>
                  <a:txBody>
                    <a:bodyPr/>
                    <a:lstStyle/>
                    <a:p>
                      <a:pPr algn="ctr"/>
                      <a:r>
                        <a:rPr lang="es-419" dirty="0"/>
                        <a:t>0</a:t>
                      </a:r>
                      <a:endParaRPr lang="es-CO" dirty="0"/>
                    </a:p>
                  </a:txBody>
                  <a:tcPr/>
                </a:tc>
                <a:extLst>
                  <a:ext uri="{0D108BD9-81ED-4DB2-BD59-A6C34878D82A}">
                    <a16:rowId xmlns:a16="http://schemas.microsoft.com/office/drawing/2014/main" val="3523907579"/>
                  </a:ext>
                </a:extLst>
              </a:tr>
              <a:tr h="371408">
                <a:tc>
                  <a:txBody>
                    <a:bodyPr/>
                    <a:lstStyle/>
                    <a:p>
                      <a:r>
                        <a:rPr lang="es-419" b="1" dirty="0"/>
                        <a:t>TOTAL</a:t>
                      </a:r>
                      <a:endParaRPr lang="es-CO" b="1" dirty="0"/>
                    </a:p>
                  </a:txBody>
                  <a:tcPr/>
                </a:tc>
                <a:tc>
                  <a:txBody>
                    <a:bodyPr/>
                    <a:lstStyle/>
                    <a:p>
                      <a:pPr algn="ctr"/>
                      <a:r>
                        <a:rPr lang="es-419" b="1" dirty="0"/>
                        <a:t>87</a:t>
                      </a:r>
                      <a:endParaRPr lang="es-CO" b="1" dirty="0"/>
                    </a:p>
                  </a:txBody>
                  <a:tcPr/>
                </a:tc>
                <a:tc>
                  <a:txBody>
                    <a:bodyPr/>
                    <a:lstStyle/>
                    <a:p>
                      <a:pPr algn="ctr"/>
                      <a:r>
                        <a:rPr lang="es-419" b="1" dirty="0"/>
                        <a:t>17</a:t>
                      </a:r>
                      <a:endParaRPr lang="es-CO" b="1" dirty="0"/>
                    </a:p>
                  </a:txBody>
                  <a:tcPr/>
                </a:tc>
                <a:extLst>
                  <a:ext uri="{0D108BD9-81ED-4DB2-BD59-A6C34878D82A}">
                    <a16:rowId xmlns:a16="http://schemas.microsoft.com/office/drawing/2014/main" val="2076248737"/>
                  </a:ext>
                </a:extLst>
              </a:tr>
            </a:tbl>
          </a:graphicData>
        </a:graphic>
      </p:graphicFrame>
      <p:graphicFrame>
        <p:nvGraphicFramePr>
          <p:cNvPr id="5" name="Tabla 4">
            <a:extLst>
              <a:ext uri="{FF2B5EF4-FFF2-40B4-BE49-F238E27FC236}">
                <a16:creationId xmlns:a16="http://schemas.microsoft.com/office/drawing/2014/main" id="{11059097-0EBD-83A5-35FE-0FD4491EC882}"/>
              </a:ext>
            </a:extLst>
          </p:cNvPr>
          <p:cNvGraphicFramePr>
            <a:graphicFrameLocks noGrp="1"/>
          </p:cNvGraphicFramePr>
          <p:nvPr>
            <p:extLst>
              <p:ext uri="{D42A27DB-BD31-4B8C-83A1-F6EECF244321}">
                <p14:modId xmlns:p14="http://schemas.microsoft.com/office/powerpoint/2010/main" val="2703334096"/>
              </p:ext>
            </p:extLst>
          </p:nvPr>
        </p:nvGraphicFramePr>
        <p:xfrm>
          <a:off x="2787648" y="4755515"/>
          <a:ext cx="6616701" cy="1737360"/>
        </p:xfrm>
        <a:graphic>
          <a:graphicData uri="http://schemas.openxmlformats.org/drawingml/2006/table">
            <a:tbl>
              <a:tblPr firstRow="1" bandRow="1">
                <a:tableStyleId>{5C22544A-7EE6-4342-B048-85BDC9FD1C3A}</a:tableStyleId>
              </a:tblPr>
              <a:tblGrid>
                <a:gridCol w="2205567">
                  <a:extLst>
                    <a:ext uri="{9D8B030D-6E8A-4147-A177-3AD203B41FA5}">
                      <a16:colId xmlns:a16="http://schemas.microsoft.com/office/drawing/2014/main" val="2571302473"/>
                    </a:ext>
                  </a:extLst>
                </a:gridCol>
                <a:gridCol w="2205567">
                  <a:extLst>
                    <a:ext uri="{9D8B030D-6E8A-4147-A177-3AD203B41FA5}">
                      <a16:colId xmlns:a16="http://schemas.microsoft.com/office/drawing/2014/main" val="3853074472"/>
                    </a:ext>
                  </a:extLst>
                </a:gridCol>
                <a:gridCol w="2205567">
                  <a:extLst>
                    <a:ext uri="{9D8B030D-6E8A-4147-A177-3AD203B41FA5}">
                      <a16:colId xmlns:a16="http://schemas.microsoft.com/office/drawing/2014/main" val="2870992510"/>
                    </a:ext>
                  </a:extLst>
                </a:gridCol>
              </a:tblGrid>
              <a:tr h="356288">
                <a:tc>
                  <a:txBody>
                    <a:bodyPr/>
                    <a:lstStyle/>
                    <a:p>
                      <a:pPr algn="ctr"/>
                      <a:r>
                        <a:rPr lang="es-CO" dirty="0"/>
                        <a:t>TIPO DE PROTECCIÓN</a:t>
                      </a:r>
                    </a:p>
                  </a:txBody>
                  <a:tcPr/>
                </a:tc>
                <a:tc>
                  <a:txBody>
                    <a:bodyPr/>
                    <a:lstStyle/>
                    <a:p>
                      <a:pPr algn="ctr"/>
                      <a:r>
                        <a:rPr lang="es-CO" dirty="0"/>
                        <a:t>Septiembre</a:t>
                      </a:r>
                    </a:p>
                    <a:p>
                      <a:pPr algn="ctr"/>
                      <a:r>
                        <a:rPr lang="es-CO" dirty="0"/>
                        <a:t>2022</a:t>
                      </a:r>
                    </a:p>
                  </a:txBody>
                  <a:tcPr/>
                </a:tc>
                <a:tc>
                  <a:txBody>
                    <a:bodyPr/>
                    <a:lstStyle/>
                    <a:p>
                      <a:pPr algn="ctr"/>
                      <a:r>
                        <a:rPr lang="es-CO" dirty="0"/>
                        <a:t>Diciembre</a:t>
                      </a:r>
                    </a:p>
                    <a:p>
                      <a:pPr algn="ctr"/>
                      <a:r>
                        <a:rPr lang="es-CO" dirty="0"/>
                        <a:t>2022</a:t>
                      </a:r>
                    </a:p>
                  </a:txBody>
                  <a:tcPr/>
                </a:tc>
                <a:extLst>
                  <a:ext uri="{0D108BD9-81ED-4DB2-BD59-A6C34878D82A}">
                    <a16:rowId xmlns:a16="http://schemas.microsoft.com/office/drawing/2014/main" val="3612484655"/>
                  </a:ext>
                </a:extLst>
              </a:tr>
              <a:tr h="356288">
                <a:tc>
                  <a:txBody>
                    <a:bodyPr/>
                    <a:lstStyle/>
                    <a:p>
                      <a:r>
                        <a:rPr lang="es-CO" dirty="0"/>
                        <a:t>Fuero sindical</a:t>
                      </a:r>
                    </a:p>
                  </a:txBody>
                  <a:tcPr/>
                </a:tc>
                <a:tc>
                  <a:txBody>
                    <a:bodyPr/>
                    <a:lstStyle/>
                    <a:p>
                      <a:pPr algn="ctr"/>
                      <a:r>
                        <a:rPr lang="es-419" dirty="0"/>
                        <a:t>13</a:t>
                      </a:r>
                      <a:endParaRPr lang="es-CO" dirty="0"/>
                    </a:p>
                  </a:txBody>
                  <a:tcPr/>
                </a:tc>
                <a:tc>
                  <a:txBody>
                    <a:bodyPr/>
                    <a:lstStyle/>
                    <a:p>
                      <a:pPr algn="ctr"/>
                      <a:r>
                        <a:rPr lang="es-419" dirty="0"/>
                        <a:t>4</a:t>
                      </a:r>
                      <a:endParaRPr lang="es-CO" dirty="0"/>
                    </a:p>
                  </a:txBody>
                  <a:tcPr/>
                </a:tc>
                <a:extLst>
                  <a:ext uri="{0D108BD9-81ED-4DB2-BD59-A6C34878D82A}">
                    <a16:rowId xmlns:a16="http://schemas.microsoft.com/office/drawing/2014/main" val="2502310470"/>
                  </a:ext>
                </a:extLst>
              </a:tr>
              <a:tr h="356288">
                <a:tc>
                  <a:txBody>
                    <a:bodyPr/>
                    <a:lstStyle/>
                    <a:p>
                      <a:r>
                        <a:rPr lang="es-CO" dirty="0"/>
                        <a:t>Fuero prepensional</a:t>
                      </a:r>
                    </a:p>
                  </a:txBody>
                  <a:tcPr/>
                </a:tc>
                <a:tc>
                  <a:txBody>
                    <a:bodyPr/>
                    <a:lstStyle/>
                    <a:p>
                      <a:pPr algn="ctr"/>
                      <a:r>
                        <a:rPr lang="es-419" dirty="0"/>
                        <a:t>15</a:t>
                      </a:r>
                      <a:endParaRPr lang="es-CO" dirty="0"/>
                    </a:p>
                  </a:txBody>
                  <a:tcPr/>
                </a:tc>
                <a:tc>
                  <a:txBody>
                    <a:bodyPr/>
                    <a:lstStyle/>
                    <a:p>
                      <a:pPr algn="ctr"/>
                      <a:r>
                        <a:rPr lang="es-419" dirty="0"/>
                        <a:t>13</a:t>
                      </a:r>
                      <a:endParaRPr lang="es-CO" dirty="0"/>
                    </a:p>
                  </a:txBody>
                  <a:tcPr/>
                </a:tc>
                <a:extLst>
                  <a:ext uri="{0D108BD9-81ED-4DB2-BD59-A6C34878D82A}">
                    <a16:rowId xmlns:a16="http://schemas.microsoft.com/office/drawing/2014/main" val="3523907579"/>
                  </a:ext>
                </a:extLst>
              </a:tr>
              <a:tr h="356288">
                <a:tc>
                  <a:txBody>
                    <a:bodyPr/>
                    <a:lstStyle/>
                    <a:p>
                      <a:r>
                        <a:rPr lang="es-CO" sz="1800" b="1" i="0" kern="1200" dirty="0">
                          <a:solidFill>
                            <a:schemeClr val="dk1"/>
                          </a:solidFill>
                          <a:effectLst/>
                          <a:latin typeface="+mn-lt"/>
                          <a:ea typeface="+mn-ea"/>
                          <a:cs typeface="+mn-cs"/>
                        </a:rPr>
                        <a:t>TOTAL</a:t>
                      </a:r>
                      <a:endParaRPr lang="es-CO" b="1" dirty="0"/>
                    </a:p>
                  </a:txBody>
                  <a:tcPr/>
                </a:tc>
                <a:tc>
                  <a:txBody>
                    <a:bodyPr/>
                    <a:lstStyle/>
                    <a:p>
                      <a:pPr algn="ctr"/>
                      <a:r>
                        <a:rPr lang="es-419" b="1" dirty="0"/>
                        <a:t>28</a:t>
                      </a:r>
                      <a:endParaRPr lang="es-CO" b="1" dirty="0"/>
                    </a:p>
                  </a:txBody>
                  <a:tcPr/>
                </a:tc>
                <a:tc>
                  <a:txBody>
                    <a:bodyPr/>
                    <a:lstStyle/>
                    <a:p>
                      <a:pPr algn="ctr"/>
                      <a:r>
                        <a:rPr lang="es-419" b="1" dirty="0"/>
                        <a:t>17</a:t>
                      </a:r>
                      <a:endParaRPr lang="es-CO" b="1" dirty="0"/>
                    </a:p>
                  </a:txBody>
                  <a:tcPr/>
                </a:tc>
                <a:extLst>
                  <a:ext uri="{0D108BD9-81ED-4DB2-BD59-A6C34878D82A}">
                    <a16:rowId xmlns:a16="http://schemas.microsoft.com/office/drawing/2014/main" val="2076248737"/>
                  </a:ext>
                </a:extLst>
              </a:tr>
            </a:tbl>
          </a:graphicData>
        </a:graphic>
      </p:graphicFrame>
      <p:sp>
        <p:nvSpPr>
          <p:cNvPr id="7" name="CuadroTexto 6">
            <a:extLst>
              <a:ext uri="{FF2B5EF4-FFF2-40B4-BE49-F238E27FC236}">
                <a16:creationId xmlns:a16="http://schemas.microsoft.com/office/drawing/2014/main" id="{67FAAEC2-5F6A-1F92-1640-729AD432D800}"/>
              </a:ext>
            </a:extLst>
          </p:cNvPr>
          <p:cNvSpPr txBox="1"/>
          <p:nvPr/>
        </p:nvSpPr>
        <p:spPr>
          <a:xfrm>
            <a:off x="3047997" y="4193738"/>
            <a:ext cx="6096000" cy="400110"/>
          </a:xfrm>
          <a:prstGeom prst="rect">
            <a:avLst/>
          </a:prstGeom>
          <a:noFill/>
        </p:spPr>
        <p:txBody>
          <a:bodyPr wrap="square">
            <a:spAutoFit/>
          </a:bodyPr>
          <a:lstStyle/>
          <a:p>
            <a:pPr marL="0" indent="0" algn="ctr">
              <a:buNone/>
            </a:pPr>
            <a:r>
              <a:rPr lang="es-CO" sz="2000" b="1" dirty="0"/>
              <a:t>PERSONAL CON PROTECCIÓN LABORAL</a:t>
            </a:r>
          </a:p>
        </p:txBody>
      </p:sp>
      <p:sp>
        <p:nvSpPr>
          <p:cNvPr id="8" name="CuadroTexto 7">
            <a:extLst>
              <a:ext uri="{FF2B5EF4-FFF2-40B4-BE49-F238E27FC236}">
                <a16:creationId xmlns:a16="http://schemas.microsoft.com/office/drawing/2014/main" id="{FE309897-E36C-4CC5-AA00-C040243ED7BD}"/>
              </a:ext>
            </a:extLst>
          </p:cNvPr>
          <p:cNvSpPr txBox="1"/>
          <p:nvPr/>
        </p:nvSpPr>
        <p:spPr>
          <a:xfrm>
            <a:off x="3047997" y="1800306"/>
            <a:ext cx="6096000" cy="400110"/>
          </a:xfrm>
          <a:prstGeom prst="rect">
            <a:avLst/>
          </a:prstGeom>
          <a:noFill/>
        </p:spPr>
        <p:txBody>
          <a:bodyPr wrap="square">
            <a:spAutoFit/>
          </a:bodyPr>
          <a:lstStyle/>
          <a:p>
            <a:pPr marL="0" indent="0" algn="ctr">
              <a:buNone/>
            </a:pPr>
            <a:r>
              <a:rPr lang="es-CO" sz="2000" b="1" dirty="0"/>
              <a:t>PLANTA ACTIVA</a:t>
            </a:r>
          </a:p>
        </p:txBody>
      </p:sp>
    </p:spTree>
    <p:extLst>
      <p:ext uri="{BB962C8B-B14F-4D97-AF65-F5344CB8AC3E}">
        <p14:creationId xmlns:p14="http://schemas.microsoft.com/office/powerpoint/2010/main" val="2016060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36C01F-BA15-5186-6916-7059F141668E}"/>
              </a:ext>
            </a:extLst>
          </p:cNvPr>
          <p:cNvSpPr>
            <a:spLocks noGrp="1"/>
          </p:cNvSpPr>
          <p:nvPr>
            <p:ph type="title"/>
          </p:nvPr>
        </p:nvSpPr>
        <p:spPr/>
        <p:txBody>
          <a:bodyPr/>
          <a:lstStyle/>
          <a:p>
            <a:r>
              <a:rPr lang="es-CO" dirty="0"/>
              <a:t>CONTRATOS SUSCRITOS EN LIQUIDACIÓN</a:t>
            </a:r>
          </a:p>
        </p:txBody>
      </p:sp>
      <p:sp>
        <p:nvSpPr>
          <p:cNvPr id="3" name="Marcador de contenido 2">
            <a:extLst>
              <a:ext uri="{FF2B5EF4-FFF2-40B4-BE49-F238E27FC236}">
                <a16:creationId xmlns:a16="http://schemas.microsoft.com/office/drawing/2014/main" id="{F8B41D1E-31E7-03DE-0BFE-5213022060D1}"/>
              </a:ext>
            </a:extLst>
          </p:cNvPr>
          <p:cNvSpPr>
            <a:spLocks noGrp="1"/>
          </p:cNvSpPr>
          <p:nvPr>
            <p:ph idx="1"/>
          </p:nvPr>
        </p:nvSpPr>
        <p:spPr/>
        <p:txBody>
          <a:bodyPr anchor="t"/>
          <a:lstStyle/>
          <a:p>
            <a:pPr marL="0" indent="0" algn="just">
              <a:buNone/>
            </a:pPr>
            <a:endParaRPr lang="es-CO" dirty="0"/>
          </a:p>
          <a:p>
            <a:pPr marL="0" indent="0" algn="just">
              <a:buNone/>
            </a:pPr>
            <a:r>
              <a:rPr lang="es-CO" sz="2400" dirty="0"/>
              <a:t>En virtud del principio de austeridad con los acreedores, con corte al 31 de diciembre de 2022, la E.P.S.’S CONVIDA EN LIQUIDACIÓN suscribió 304 contratos para el desarrollo de las actividades inherentes al proceso liquidatorio. </a:t>
            </a:r>
          </a:p>
        </p:txBody>
      </p:sp>
      <p:graphicFrame>
        <p:nvGraphicFramePr>
          <p:cNvPr id="6" name="Tabla 5">
            <a:extLst>
              <a:ext uri="{FF2B5EF4-FFF2-40B4-BE49-F238E27FC236}">
                <a16:creationId xmlns:a16="http://schemas.microsoft.com/office/drawing/2014/main" id="{F3D0E7AD-7880-84E7-CEB0-1AA9F9EC4CCC}"/>
              </a:ext>
            </a:extLst>
          </p:cNvPr>
          <p:cNvGraphicFramePr>
            <a:graphicFrameLocks noGrp="1"/>
          </p:cNvGraphicFramePr>
          <p:nvPr>
            <p:extLst>
              <p:ext uri="{D42A27DB-BD31-4B8C-83A1-F6EECF244321}">
                <p14:modId xmlns:p14="http://schemas.microsoft.com/office/powerpoint/2010/main" val="637158869"/>
              </p:ext>
            </p:extLst>
          </p:nvPr>
        </p:nvGraphicFramePr>
        <p:xfrm>
          <a:off x="3765550" y="3798570"/>
          <a:ext cx="4660900" cy="2378393"/>
        </p:xfrm>
        <a:graphic>
          <a:graphicData uri="http://schemas.openxmlformats.org/drawingml/2006/table">
            <a:tbl>
              <a:tblPr firstRow="1" bandRow="1">
                <a:tableStyleId>{5C22544A-7EE6-4342-B048-85BDC9FD1C3A}</a:tableStyleId>
              </a:tblPr>
              <a:tblGrid>
                <a:gridCol w="2870200">
                  <a:extLst>
                    <a:ext uri="{9D8B030D-6E8A-4147-A177-3AD203B41FA5}">
                      <a16:colId xmlns:a16="http://schemas.microsoft.com/office/drawing/2014/main" val="1833711506"/>
                    </a:ext>
                  </a:extLst>
                </a:gridCol>
                <a:gridCol w="1790700">
                  <a:extLst>
                    <a:ext uri="{9D8B030D-6E8A-4147-A177-3AD203B41FA5}">
                      <a16:colId xmlns:a16="http://schemas.microsoft.com/office/drawing/2014/main" val="3869386488"/>
                    </a:ext>
                  </a:extLst>
                </a:gridCol>
              </a:tblGrid>
              <a:tr h="549593">
                <a:tc>
                  <a:txBody>
                    <a:bodyPr/>
                    <a:lstStyle/>
                    <a:p>
                      <a:pPr algn="ctr"/>
                      <a:r>
                        <a:rPr lang="es-CO" dirty="0"/>
                        <a:t>DEPENDENCIA</a:t>
                      </a:r>
                    </a:p>
                  </a:txBody>
                  <a:tcPr anchor="ctr"/>
                </a:tc>
                <a:tc>
                  <a:txBody>
                    <a:bodyPr/>
                    <a:lstStyle/>
                    <a:p>
                      <a:pPr algn="ctr"/>
                      <a:r>
                        <a:rPr lang="es-CO" dirty="0"/>
                        <a:t>CONTRATOS</a:t>
                      </a:r>
                    </a:p>
                  </a:txBody>
                  <a:tcPr anchor="ctr"/>
                </a:tc>
                <a:extLst>
                  <a:ext uri="{0D108BD9-81ED-4DB2-BD59-A6C34878D82A}">
                    <a16:rowId xmlns:a16="http://schemas.microsoft.com/office/drawing/2014/main" val="3358287559"/>
                  </a:ext>
                </a:extLst>
              </a:tr>
              <a:tr h="288607">
                <a:tc>
                  <a:txBody>
                    <a:bodyPr/>
                    <a:lstStyle/>
                    <a:p>
                      <a:pPr algn="ctr"/>
                      <a:r>
                        <a:rPr lang="es-CO" dirty="0"/>
                        <a:t>OPS</a:t>
                      </a:r>
                    </a:p>
                  </a:txBody>
                  <a:tcPr anchor="ctr"/>
                </a:tc>
                <a:tc>
                  <a:txBody>
                    <a:bodyPr/>
                    <a:lstStyle/>
                    <a:p>
                      <a:pPr algn="ctr"/>
                      <a:r>
                        <a:rPr lang="es-CO" dirty="0"/>
                        <a:t>292</a:t>
                      </a:r>
                    </a:p>
                  </a:txBody>
                  <a:tcPr anchor="ctr"/>
                </a:tc>
                <a:extLst>
                  <a:ext uri="{0D108BD9-81ED-4DB2-BD59-A6C34878D82A}">
                    <a16:rowId xmlns:a16="http://schemas.microsoft.com/office/drawing/2014/main" val="2034910704"/>
                  </a:ext>
                </a:extLst>
              </a:tr>
              <a:tr h="281939">
                <a:tc>
                  <a:txBody>
                    <a:bodyPr/>
                    <a:lstStyle/>
                    <a:p>
                      <a:pPr algn="ctr"/>
                      <a:r>
                        <a:rPr lang="es-CO" dirty="0"/>
                        <a:t>IPS</a:t>
                      </a:r>
                    </a:p>
                  </a:txBody>
                  <a:tcPr anchor="ctr"/>
                </a:tc>
                <a:tc>
                  <a:txBody>
                    <a:bodyPr/>
                    <a:lstStyle/>
                    <a:p>
                      <a:pPr algn="ctr"/>
                      <a:r>
                        <a:rPr lang="es-CO" dirty="0"/>
                        <a:t>7</a:t>
                      </a:r>
                    </a:p>
                  </a:txBody>
                  <a:tcPr anchor="ctr"/>
                </a:tc>
                <a:extLst>
                  <a:ext uri="{0D108BD9-81ED-4DB2-BD59-A6C34878D82A}">
                    <a16:rowId xmlns:a16="http://schemas.microsoft.com/office/drawing/2014/main" val="2473588979"/>
                  </a:ext>
                </a:extLst>
              </a:tr>
              <a:tr h="351471">
                <a:tc>
                  <a:txBody>
                    <a:bodyPr/>
                    <a:lstStyle/>
                    <a:p>
                      <a:pPr algn="ctr"/>
                      <a:r>
                        <a:rPr lang="es-CO" dirty="0"/>
                        <a:t>ADMINISTRATIVA</a:t>
                      </a:r>
                    </a:p>
                  </a:txBody>
                  <a:tcPr anchor="ctr"/>
                </a:tc>
                <a:tc>
                  <a:txBody>
                    <a:bodyPr/>
                    <a:lstStyle/>
                    <a:p>
                      <a:pPr algn="ctr"/>
                      <a:r>
                        <a:rPr lang="es-CO" dirty="0"/>
                        <a:t>3</a:t>
                      </a:r>
                    </a:p>
                  </a:txBody>
                  <a:tcPr anchor="ctr"/>
                </a:tc>
                <a:extLst>
                  <a:ext uri="{0D108BD9-81ED-4DB2-BD59-A6C34878D82A}">
                    <a16:rowId xmlns:a16="http://schemas.microsoft.com/office/drawing/2014/main" val="2185918728"/>
                  </a:ext>
                </a:extLst>
              </a:tr>
              <a:tr h="274797">
                <a:tc>
                  <a:txBody>
                    <a:bodyPr/>
                    <a:lstStyle/>
                    <a:p>
                      <a:pPr algn="ctr"/>
                      <a:r>
                        <a:rPr lang="es-CO" dirty="0"/>
                        <a:t>INFORMATICA</a:t>
                      </a:r>
                    </a:p>
                  </a:txBody>
                  <a:tcPr anchor="ctr"/>
                </a:tc>
                <a:tc>
                  <a:txBody>
                    <a:bodyPr/>
                    <a:lstStyle/>
                    <a:p>
                      <a:pPr algn="ctr"/>
                      <a:r>
                        <a:rPr lang="es-CO" dirty="0"/>
                        <a:t>2</a:t>
                      </a:r>
                    </a:p>
                  </a:txBody>
                  <a:tcPr anchor="ctr"/>
                </a:tc>
                <a:extLst>
                  <a:ext uri="{0D108BD9-81ED-4DB2-BD59-A6C34878D82A}">
                    <a16:rowId xmlns:a16="http://schemas.microsoft.com/office/drawing/2014/main" val="2735386299"/>
                  </a:ext>
                </a:extLst>
              </a:tr>
              <a:tr h="274797">
                <a:tc>
                  <a:txBody>
                    <a:bodyPr/>
                    <a:lstStyle/>
                    <a:p>
                      <a:pPr algn="ctr"/>
                      <a:r>
                        <a:rPr lang="es-CO" b="1" dirty="0"/>
                        <a:t>TOTAL</a:t>
                      </a:r>
                    </a:p>
                  </a:txBody>
                  <a:tcPr anchor="ctr"/>
                </a:tc>
                <a:tc>
                  <a:txBody>
                    <a:bodyPr/>
                    <a:lstStyle/>
                    <a:p>
                      <a:pPr algn="ctr"/>
                      <a:r>
                        <a:rPr lang="es-CO" b="1" dirty="0"/>
                        <a:t>304</a:t>
                      </a:r>
                    </a:p>
                  </a:txBody>
                  <a:tcPr anchor="ctr"/>
                </a:tc>
                <a:extLst>
                  <a:ext uri="{0D108BD9-81ED-4DB2-BD59-A6C34878D82A}">
                    <a16:rowId xmlns:a16="http://schemas.microsoft.com/office/drawing/2014/main" val="3739719663"/>
                  </a:ext>
                </a:extLst>
              </a:tr>
            </a:tbl>
          </a:graphicData>
        </a:graphic>
      </p:graphicFrame>
    </p:spTree>
    <p:extLst>
      <p:ext uri="{BB962C8B-B14F-4D97-AF65-F5344CB8AC3E}">
        <p14:creationId xmlns:p14="http://schemas.microsoft.com/office/powerpoint/2010/main" val="106159755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 Power Point.potx" id="{9849270B-3F04-4B6B-A50E-BDBCCFE4AB59}" vid="{83F7BDBF-48EC-4A66-85D9-4872FB94C9F7}"/>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2865</TotalTime>
  <Words>4160</Words>
  <Application>Microsoft Office PowerPoint</Application>
  <PresentationFormat>Panorámica</PresentationFormat>
  <Paragraphs>483</Paragraphs>
  <Slides>43</Slides>
  <Notes>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43</vt:i4>
      </vt:variant>
    </vt:vector>
  </HeadingPairs>
  <TitlesOfParts>
    <vt:vector size="50" baseType="lpstr">
      <vt:lpstr>Aptos Narrow</vt:lpstr>
      <vt:lpstr>Arial</vt:lpstr>
      <vt:lpstr>Arial Narrow</vt:lpstr>
      <vt:lpstr>Calibri</vt:lpstr>
      <vt:lpstr>Calibri Light</vt:lpstr>
      <vt:lpstr>Century Gothic</vt:lpstr>
      <vt:lpstr>Tema de Office</vt:lpstr>
      <vt:lpstr>PRESENTACIÓN Y EXPOSICIÓN RENDICIÓN DE CUENTAS VIGENCIA 2022</vt:lpstr>
      <vt:lpstr>INTRODUCCIÓN</vt:lpstr>
      <vt:lpstr>ANTECEDENTES</vt:lpstr>
      <vt:lpstr>ANTECEDENTES</vt:lpstr>
      <vt:lpstr>COMPONENTE ADMINISTRATIVO</vt:lpstr>
      <vt:lpstr>PERSONAL</vt:lpstr>
      <vt:lpstr>FINALIZACIÓN DE CONTRATOS</vt:lpstr>
      <vt:lpstr>PERSONAL</vt:lpstr>
      <vt:lpstr>CONTRATOS SUSCRITOS EN LIQUIDACIÓN</vt:lpstr>
      <vt:lpstr>ARCHIVO</vt:lpstr>
      <vt:lpstr>ACTIVOS FIJOS</vt:lpstr>
      <vt:lpstr>INVENTARIOS</vt:lpstr>
      <vt:lpstr>ACREENCIAS</vt:lpstr>
      <vt:lpstr>ACREENCIAS</vt:lpstr>
      <vt:lpstr>COMPONENTE FINANCIERO</vt:lpstr>
      <vt:lpstr>CUENTAS BANCARIAS</vt:lpstr>
      <vt:lpstr>ESTADO DE LA SITUACIÓN FINANCIERA</vt:lpstr>
      <vt:lpstr>ESTADO DE RESULTADOS</vt:lpstr>
      <vt:lpstr>INVENTARIO DE INVERSIONES</vt:lpstr>
      <vt:lpstr>DEPURACIÓN Y SANEAMIENTO DE LA CARTERA</vt:lpstr>
      <vt:lpstr>COMPONENTE TÉCNICO CIENTÍFICO</vt:lpstr>
      <vt:lpstr>GASTO ADMINISTRATIVO</vt:lpstr>
      <vt:lpstr>GASTO ADMINISTRATIVO</vt:lpstr>
      <vt:lpstr>GASTO ADMINISTRATIVO</vt:lpstr>
      <vt:lpstr>GASTO ADMINISTRATIVO</vt:lpstr>
      <vt:lpstr>TRASLADO DE AFILIADOS</vt:lpstr>
      <vt:lpstr>TRASLADO DE AFILIADOS</vt:lpstr>
      <vt:lpstr>TRASLADO DE RECURSOS ADRES</vt:lpstr>
      <vt:lpstr>RECURSOS AUTORIZADOS Y NO GIRADOS POR LA ADRES</vt:lpstr>
      <vt:lpstr>RECURSOS AUTORIZADOS Y NO GIRADOS POR LA ADRES</vt:lpstr>
      <vt:lpstr>PRESUPUESTOS MÁXIMOS</vt:lpstr>
      <vt:lpstr>PQRS</vt:lpstr>
      <vt:lpstr>COMPONENTE  JURÍDICO</vt:lpstr>
      <vt:lpstr>PROCESOS EN CONTRA DE LA ENTIDAD AL 15 DE SEPTIEMBRE DE 2022</vt:lpstr>
      <vt:lpstr>ATENCIÓN PROCESOS JURÍDICOS (DISCIPLINARIOS, ORDINARIOS Y EJECUTIVOS) - DEFENSA JUDICIAL</vt:lpstr>
      <vt:lpstr>Acciones Constitucionales - Tutelas</vt:lpstr>
      <vt:lpstr>Acciones Constitucionales - Tutelas</vt:lpstr>
      <vt:lpstr>Acciones Constitucionales - Tutelas</vt:lpstr>
      <vt:lpstr>Acciones Constitucionales – Entes de Control</vt:lpstr>
      <vt:lpstr>Procesos Disciplinarios</vt:lpstr>
      <vt:lpstr>Procesos Disciplinarios</vt:lpstr>
      <vt:lpstr>Solicitudes de Información</vt:lpstr>
      <vt:lpstr>PRESENTACIÓN Y EXPOSICIÓN RENDICIÓN DE CUENTAS VIGENCIA 2022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Sebastian Herrera</dc:creator>
  <cp:lastModifiedBy>Sebastian Herrera</cp:lastModifiedBy>
  <cp:revision>73</cp:revision>
  <dcterms:created xsi:type="dcterms:W3CDTF">2024-01-31T20:20:33Z</dcterms:created>
  <dcterms:modified xsi:type="dcterms:W3CDTF">2024-02-06T12:47:34Z</dcterms:modified>
</cp:coreProperties>
</file>